
<file path=[Content_Types].xml><?xml version="1.0" encoding="utf-8"?>
<Types xmlns="http://schemas.openxmlformats.org/package/2006/content-types">
  <Default Extension="png" ContentType="image/png"/>
  <Default Extension="svg" ContentType="image/svg+xml"/>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4630400" cy="8229600"/>
  <p:notesSz cx="8229600" cy="14630400"/>
  <p:embeddedFontLst>
    <p:embeddedFont>
      <p:font typeface="Outfit Medium" panose="020B0604020202020204" charset="0"/>
      <p:regular r:id="rId13"/>
    </p:embeddedFont>
    <p:embeddedFont>
      <p:font typeface="IBM Plex Sans" panose="020B0604020202020204" charset="0"/>
      <p:regular r:id="rId14"/>
    </p:embeddedFont>
    <p:embeddedFont>
      <p:font typeface="Calibri" panose="020F0502020204030204" pitchFamily="34" charset="0"/>
      <p:regular r:id="rId15"/>
      <p:bold r:id="rId16"/>
      <p:italic r:id="rId17"/>
      <p:boldItalic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40" d="100"/>
          <a:sy n="40" d="100"/>
        </p:scale>
        <p:origin x="34" y="90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374967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7.sv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5.svg"/><Relationship Id="rId5" Type="http://schemas.openxmlformats.org/officeDocument/2006/relationships/image" Target="../media/image-1-3.sv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3.png"/><Relationship Id="rId7" Type="http://schemas.openxmlformats.org/officeDocument/2006/relationships/image" Target="../media/image-10-6.svg"/><Relationship Id="rId12" Type="http://schemas.openxmlformats.org/officeDocument/2006/relationships/image" Target="../media/image-10-12.svg"/><Relationship Id="rId2" Type="http://schemas.openxmlformats.org/officeDocument/2006/relationships/notesSlide" Target="../notesSlides/notesSlide10.xml"/><Relationship Id="rId1" Type="http://schemas.openxmlformats.org/officeDocument/2006/relationships/slideLayout" Target="../slideLayouts/slideLayout11.xml"/><Relationship Id="rId6" Type="http://schemas.openxmlformats.org/officeDocument/2006/relationships/image" Target="../media/image14.png"/><Relationship Id="rId5" Type="http://schemas.openxmlformats.org/officeDocument/2006/relationships/image" Target="../media/image-10-3.svg"/><Relationship Id="rId10" Type="http://schemas.openxmlformats.org/officeDocument/2006/relationships/image" Target="../media/image16.png"/><Relationship Id="rId4" Type="http://schemas.openxmlformats.org/officeDocument/2006/relationships/image" Target="../media/image4.png"/><Relationship Id="rId9" Type="http://schemas.openxmlformats.org/officeDocument/2006/relationships/image" Target="../media/image-10-9.sv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8" Type="http://schemas.openxmlformats.org/officeDocument/2006/relationships/image" Target="../media/image-5-8.svg"/><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5-6.svg"/><Relationship Id="rId5" Type="http://schemas.openxmlformats.org/officeDocument/2006/relationships/image" Target="../media/image-5-4.svg"/><Relationship Id="rId4" Type="http://schemas.openxmlformats.org/officeDocument/2006/relationships/image" Target="../media/image-5-2.svg"/><Relationship Id="rId9"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6-7.sv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6-5.svg"/><Relationship Id="rId5" Type="http://schemas.openxmlformats.org/officeDocument/2006/relationships/image" Target="../media/image-6-3.sv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7-7.sv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7-5.svg"/><Relationship Id="rId5" Type="http://schemas.openxmlformats.org/officeDocument/2006/relationships/image" Target="../media/image-7-3.sv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9.xml"/><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113383" y="572333"/>
            <a:ext cx="7890034" cy="1127284"/>
          </a:xfrm>
          <a:prstGeom prst="rect">
            <a:avLst/>
          </a:prstGeom>
          <a:noFill/>
          <a:ln/>
        </p:spPr>
        <p:txBody>
          <a:bodyPr wrap="square" lIns="0" tIns="0" rIns="0" bIns="0" rtlCol="0" anchor="t"/>
          <a:lstStyle/>
          <a:p>
            <a:pPr marL="0" indent="0" algn="l">
              <a:lnSpc>
                <a:spcPts val="4400"/>
              </a:lnSpc>
              <a:buNone/>
            </a:pPr>
            <a:r>
              <a:rPr lang="en-US" sz="3500" dirty="0">
                <a:solidFill>
                  <a:srgbClr val="3F6FF3"/>
                </a:solidFill>
                <a:latin typeface="Outfit Medium" pitchFamily="34" charset="0"/>
                <a:ea typeface="Outfit Medium" pitchFamily="34" charset="-122"/>
                <a:cs typeface="Outfit Medium" pitchFamily="34" charset="-120"/>
              </a:rPr>
              <a:t>Unlocking Synergy through Buyhatke’s Cab Compare Feature </a:t>
            </a:r>
            <a:r>
              <a:rPr lang="en-US" sz="3500" dirty="0">
                <a:solidFill>
                  <a:srgbClr val="000000"/>
                </a:solidFill>
                <a:latin typeface="Outfit Medium" pitchFamily="34" charset="0"/>
                <a:ea typeface="Outfit Medium" pitchFamily="34" charset="-122"/>
                <a:cs typeface="Outfit Medium" pitchFamily="34" charset="-120"/>
              </a:rPr>
              <a:t>🚖</a:t>
            </a:r>
            <a:endParaRPr lang="en-US" sz="3500" dirty="0"/>
          </a:p>
        </p:txBody>
      </p:sp>
      <p:sp>
        <p:nvSpPr>
          <p:cNvPr id="4" name="Text 1"/>
          <p:cNvSpPr/>
          <p:nvPr/>
        </p:nvSpPr>
        <p:spPr>
          <a:xfrm>
            <a:off x="6382107" y="2169795"/>
            <a:ext cx="7621310" cy="860108"/>
          </a:xfrm>
          <a:prstGeom prst="rect">
            <a:avLst/>
          </a:prstGeom>
          <a:noFill/>
          <a:ln/>
        </p:spPr>
        <p:txBody>
          <a:bodyPr wrap="square" lIns="0" tIns="0" rIns="0" bIns="0" rtlCol="0" anchor="t"/>
          <a:lstStyle/>
          <a:p>
            <a:pPr marL="0" indent="0" algn="l">
              <a:lnSpc>
                <a:spcPts val="2250"/>
              </a:lnSpc>
              <a:buNone/>
            </a:pPr>
            <a:r>
              <a:rPr lang="en-US" sz="1400" dirty="0">
                <a:solidFill>
                  <a:srgbClr val="666666"/>
                </a:solidFill>
                <a:latin typeface="IBM Plex Sans" pitchFamily="34" charset="0"/>
                <a:ea typeface="IBM Plex Sans" pitchFamily="34" charset="-122"/>
                <a:cs typeface="IBM Plex Sans" pitchFamily="34" charset="-120"/>
              </a:rPr>
              <a:t>Buyhatke is a recognized leader in e-commerce price comparison and savings. We are applying that core expertise to mobility with the Cab Compare Feature, allowing users to compare live fares across major platforms like Ola, Uber, and Rapido.</a:t>
            </a:r>
            <a:endParaRPr lang="en-US" sz="1400" dirty="0"/>
          </a:p>
        </p:txBody>
      </p:sp>
      <p:sp>
        <p:nvSpPr>
          <p:cNvPr id="5" name="Shape 2"/>
          <p:cNvSpPr/>
          <p:nvPr/>
        </p:nvSpPr>
        <p:spPr>
          <a:xfrm>
            <a:off x="6113383" y="1968341"/>
            <a:ext cx="22860" cy="1263015"/>
          </a:xfrm>
          <a:prstGeom prst="rect">
            <a:avLst/>
          </a:prstGeom>
          <a:solidFill>
            <a:srgbClr val="A2B9F9"/>
          </a:solidFill>
          <a:ln/>
        </p:spPr>
      </p:sp>
      <p:sp>
        <p:nvSpPr>
          <p:cNvPr id="6" name="Shape 3"/>
          <p:cNvSpPr/>
          <p:nvPr/>
        </p:nvSpPr>
        <p:spPr>
          <a:xfrm>
            <a:off x="6113383" y="3701534"/>
            <a:ext cx="3855482" cy="1897261"/>
          </a:xfrm>
          <a:prstGeom prst="roundRect">
            <a:avLst>
              <a:gd name="adj" fmla="val 5783"/>
            </a:avLst>
          </a:prstGeom>
          <a:solidFill>
            <a:srgbClr val="FFFFFF">
              <a:alpha val="95000"/>
            </a:srgbClr>
          </a:solidFill>
          <a:ln/>
          <a:effectLst>
            <a:outerShdw dist="16510" dir="2700000" algn="bl" rotWithShape="0">
              <a:srgbClr val="B5C1E2">
                <a:alpha val="100000"/>
              </a:srgbClr>
            </a:outerShdw>
          </a:effectLst>
        </p:spPr>
      </p:sp>
      <p:sp>
        <p:nvSpPr>
          <p:cNvPr id="7" name="Shape 4"/>
          <p:cNvSpPr/>
          <p:nvPr/>
        </p:nvSpPr>
        <p:spPr>
          <a:xfrm>
            <a:off x="6113383" y="3678674"/>
            <a:ext cx="3855482" cy="91440"/>
          </a:xfrm>
          <a:prstGeom prst="roundRect">
            <a:avLst>
              <a:gd name="adj" fmla="val 176349"/>
            </a:avLst>
          </a:prstGeom>
          <a:solidFill>
            <a:srgbClr val="A2B9F9"/>
          </a:solidFill>
          <a:ln/>
        </p:spPr>
      </p:sp>
      <p:sp>
        <p:nvSpPr>
          <p:cNvPr id="8" name="Shape 5"/>
          <p:cNvSpPr/>
          <p:nvPr/>
        </p:nvSpPr>
        <p:spPr>
          <a:xfrm>
            <a:off x="7772400" y="3432810"/>
            <a:ext cx="537448" cy="537448"/>
          </a:xfrm>
          <a:prstGeom prst="roundRect">
            <a:avLst>
              <a:gd name="adj" fmla="val 170137"/>
            </a:avLst>
          </a:prstGeom>
          <a:solidFill>
            <a:srgbClr val="A2B9F9"/>
          </a:solidFill>
          <a:ln/>
        </p:spPr>
      </p:sp>
      <p:pic>
        <p:nvPicPr>
          <p:cNvPr id="9" name="Image 1" descr="preencoded.png"/>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7933611" y="3594021"/>
            <a:ext cx="214908" cy="214908"/>
          </a:xfrm>
          <a:prstGeom prst="rect">
            <a:avLst/>
          </a:prstGeom>
        </p:spPr>
      </p:pic>
      <p:sp>
        <p:nvSpPr>
          <p:cNvPr id="10" name="Text 6"/>
          <p:cNvSpPr/>
          <p:nvPr/>
        </p:nvSpPr>
        <p:spPr>
          <a:xfrm>
            <a:off x="6315313" y="4149447"/>
            <a:ext cx="3083004" cy="279916"/>
          </a:xfrm>
          <a:prstGeom prst="rect">
            <a:avLst/>
          </a:prstGeom>
          <a:noFill/>
          <a:ln/>
        </p:spPr>
        <p:txBody>
          <a:bodyPr wrap="none" lIns="0" tIns="0" rIns="0" bIns="0" rtlCol="0" anchor="t"/>
          <a:lstStyle/>
          <a:p>
            <a:pPr marL="0" indent="0" algn="l">
              <a:lnSpc>
                <a:spcPts val="2200"/>
              </a:lnSpc>
              <a:buNone/>
            </a:pPr>
            <a:r>
              <a:rPr lang="en-US" sz="1750" dirty="0">
                <a:solidFill>
                  <a:srgbClr val="666666"/>
                </a:solidFill>
                <a:latin typeface="Outfit Medium" pitchFamily="34" charset="0"/>
                <a:ea typeface="Outfit Medium" pitchFamily="34" charset="-122"/>
                <a:cs typeface="Outfit Medium" pitchFamily="34" charset="-120"/>
              </a:rPr>
              <a:t>The Current Gap: Low Visibility</a:t>
            </a:r>
            <a:endParaRPr lang="en-US" sz="1750" dirty="0"/>
          </a:p>
        </p:txBody>
      </p:sp>
      <p:sp>
        <p:nvSpPr>
          <p:cNvPr id="11" name="Text 7"/>
          <p:cNvSpPr/>
          <p:nvPr/>
        </p:nvSpPr>
        <p:spPr>
          <a:xfrm>
            <a:off x="6315313" y="4536758"/>
            <a:ext cx="3451622" cy="860108"/>
          </a:xfrm>
          <a:prstGeom prst="rect">
            <a:avLst/>
          </a:prstGeom>
          <a:noFill/>
          <a:ln/>
        </p:spPr>
        <p:txBody>
          <a:bodyPr wrap="square" lIns="0" tIns="0" rIns="0" bIns="0" rtlCol="0" anchor="t"/>
          <a:lstStyle/>
          <a:p>
            <a:pPr marL="0" indent="0" algn="l">
              <a:lnSpc>
                <a:spcPts val="2250"/>
              </a:lnSpc>
              <a:buNone/>
            </a:pPr>
            <a:r>
              <a:rPr lang="en-US" sz="1400" dirty="0">
                <a:solidFill>
                  <a:srgbClr val="666666"/>
                </a:solidFill>
                <a:latin typeface="IBM Plex Sans" pitchFamily="34" charset="0"/>
                <a:ea typeface="IBM Plex Sans" pitchFamily="34" charset="-122"/>
                <a:cs typeface="IBM Plex Sans" pitchFamily="34" charset="-120"/>
              </a:rPr>
              <a:t>The feature suffers from low visibility within the main app architecture, limiting organic discovery.</a:t>
            </a:r>
            <a:endParaRPr lang="en-US" sz="1400" dirty="0"/>
          </a:p>
        </p:txBody>
      </p:sp>
      <p:sp>
        <p:nvSpPr>
          <p:cNvPr id="12" name="Shape 8"/>
          <p:cNvSpPr/>
          <p:nvPr/>
        </p:nvSpPr>
        <p:spPr>
          <a:xfrm>
            <a:off x="10147935" y="3701534"/>
            <a:ext cx="3855482" cy="1897261"/>
          </a:xfrm>
          <a:prstGeom prst="roundRect">
            <a:avLst>
              <a:gd name="adj" fmla="val 5783"/>
            </a:avLst>
          </a:prstGeom>
          <a:solidFill>
            <a:srgbClr val="FFFFFF">
              <a:alpha val="95000"/>
            </a:srgbClr>
          </a:solidFill>
          <a:ln/>
          <a:effectLst>
            <a:outerShdw dist="16510" dir="2700000" algn="bl" rotWithShape="0">
              <a:srgbClr val="B5C1E2">
                <a:alpha val="100000"/>
              </a:srgbClr>
            </a:outerShdw>
          </a:effectLst>
        </p:spPr>
      </p:sp>
      <p:sp>
        <p:nvSpPr>
          <p:cNvPr id="13" name="Shape 9"/>
          <p:cNvSpPr/>
          <p:nvPr/>
        </p:nvSpPr>
        <p:spPr>
          <a:xfrm>
            <a:off x="10147935" y="3678674"/>
            <a:ext cx="3855482" cy="91440"/>
          </a:xfrm>
          <a:prstGeom prst="roundRect">
            <a:avLst>
              <a:gd name="adj" fmla="val 176349"/>
            </a:avLst>
          </a:prstGeom>
          <a:solidFill>
            <a:srgbClr val="A2B9F9"/>
          </a:solidFill>
          <a:ln/>
        </p:spPr>
      </p:sp>
      <p:sp>
        <p:nvSpPr>
          <p:cNvPr id="14" name="Shape 10"/>
          <p:cNvSpPr/>
          <p:nvPr/>
        </p:nvSpPr>
        <p:spPr>
          <a:xfrm>
            <a:off x="11806952" y="3432810"/>
            <a:ext cx="537448" cy="537448"/>
          </a:xfrm>
          <a:prstGeom prst="roundRect">
            <a:avLst>
              <a:gd name="adj" fmla="val 170137"/>
            </a:avLst>
          </a:prstGeom>
          <a:solidFill>
            <a:srgbClr val="A2B9F9"/>
          </a:solidFill>
          <a:ln/>
        </p:spPr>
      </p:sp>
      <p:pic>
        <p:nvPicPr>
          <p:cNvPr id="15" name="Image 2" descr="preencoded.png"/>
          <p:cNvPicPr>
            <a:picLocks noChangeAspect="1"/>
          </p:cNvPicPr>
          <p:nvPr/>
        </p:nvPicPr>
        <p:blipFill>
          <a:blip r:embed="rId4">
            <a:extLst>
              <a:ext uri="{96DAC541-7B7A-43D3-8B79-37D633B846F1}">
                <asvg:svgBlip xmlns:asvg="http://schemas.microsoft.com/office/drawing/2016/SVG/main" xmlns="" r:embed="rId6"/>
              </a:ext>
            </a:extLst>
          </a:blip>
          <a:stretch>
            <a:fillRect/>
          </a:stretch>
        </p:blipFill>
        <p:spPr>
          <a:xfrm>
            <a:off x="11968163" y="3594021"/>
            <a:ext cx="214908" cy="214908"/>
          </a:xfrm>
          <a:prstGeom prst="rect">
            <a:avLst/>
          </a:prstGeom>
        </p:spPr>
      </p:pic>
      <p:sp>
        <p:nvSpPr>
          <p:cNvPr id="16" name="Text 11"/>
          <p:cNvSpPr/>
          <p:nvPr/>
        </p:nvSpPr>
        <p:spPr>
          <a:xfrm>
            <a:off x="10349865" y="4149447"/>
            <a:ext cx="2605921" cy="279916"/>
          </a:xfrm>
          <a:prstGeom prst="rect">
            <a:avLst/>
          </a:prstGeom>
          <a:noFill/>
          <a:ln/>
        </p:spPr>
        <p:txBody>
          <a:bodyPr wrap="none" lIns="0" tIns="0" rIns="0" bIns="0" rtlCol="0" anchor="t"/>
          <a:lstStyle/>
          <a:p>
            <a:pPr marL="0" indent="0" algn="l">
              <a:lnSpc>
                <a:spcPts val="2200"/>
              </a:lnSpc>
              <a:buNone/>
            </a:pPr>
            <a:r>
              <a:rPr lang="en-US" sz="1750" dirty="0">
                <a:solidFill>
                  <a:srgbClr val="666666"/>
                </a:solidFill>
                <a:latin typeface="Outfit Medium" pitchFamily="34" charset="0"/>
                <a:ea typeface="Outfit Medium" pitchFamily="34" charset="-122"/>
                <a:cs typeface="Outfit Medium" pitchFamily="34" charset="-120"/>
              </a:rPr>
              <a:t>Weak Mobility Association</a:t>
            </a:r>
            <a:endParaRPr lang="en-US" sz="1750" dirty="0"/>
          </a:p>
        </p:txBody>
      </p:sp>
      <p:sp>
        <p:nvSpPr>
          <p:cNvPr id="17" name="Text 12"/>
          <p:cNvSpPr/>
          <p:nvPr/>
        </p:nvSpPr>
        <p:spPr>
          <a:xfrm>
            <a:off x="10349865" y="4536758"/>
            <a:ext cx="3451622" cy="860108"/>
          </a:xfrm>
          <a:prstGeom prst="rect">
            <a:avLst/>
          </a:prstGeom>
          <a:noFill/>
          <a:ln/>
        </p:spPr>
        <p:txBody>
          <a:bodyPr wrap="square" lIns="0" tIns="0" rIns="0" bIns="0" rtlCol="0" anchor="t"/>
          <a:lstStyle/>
          <a:p>
            <a:pPr marL="0" indent="0" algn="l">
              <a:lnSpc>
                <a:spcPts val="2250"/>
              </a:lnSpc>
              <a:buNone/>
            </a:pPr>
            <a:r>
              <a:rPr lang="en-US" sz="1400" dirty="0">
                <a:solidFill>
                  <a:srgbClr val="666666"/>
                </a:solidFill>
                <a:latin typeface="IBM Plex Sans" pitchFamily="34" charset="0"/>
                <a:ea typeface="IBM Plex Sans" pitchFamily="34" charset="-122"/>
                <a:cs typeface="IBM Plex Sans" pitchFamily="34" charset="-120"/>
              </a:rPr>
              <a:t>Users currently associate Buyhatke primarily with shopping, creating a weak link with daily mobility needs.</a:t>
            </a:r>
            <a:endParaRPr lang="en-US" sz="1400" dirty="0"/>
          </a:p>
        </p:txBody>
      </p:sp>
      <p:sp>
        <p:nvSpPr>
          <p:cNvPr id="18" name="Shape 13"/>
          <p:cNvSpPr/>
          <p:nvPr/>
        </p:nvSpPr>
        <p:spPr>
          <a:xfrm>
            <a:off x="6113383" y="6046589"/>
            <a:ext cx="7890034" cy="1610558"/>
          </a:xfrm>
          <a:prstGeom prst="roundRect">
            <a:avLst>
              <a:gd name="adj" fmla="val 6813"/>
            </a:avLst>
          </a:prstGeom>
          <a:solidFill>
            <a:srgbClr val="FFFFFF">
              <a:alpha val="95000"/>
            </a:srgbClr>
          </a:solidFill>
          <a:ln/>
          <a:effectLst>
            <a:outerShdw dist="16510" dir="2700000" algn="bl" rotWithShape="0">
              <a:srgbClr val="B5C1E2">
                <a:alpha val="100000"/>
              </a:srgbClr>
            </a:outerShdw>
          </a:effectLst>
        </p:spPr>
      </p:sp>
      <p:sp>
        <p:nvSpPr>
          <p:cNvPr id="19" name="Shape 14"/>
          <p:cNvSpPr/>
          <p:nvPr/>
        </p:nvSpPr>
        <p:spPr>
          <a:xfrm>
            <a:off x="6113383" y="6023729"/>
            <a:ext cx="7890034" cy="91440"/>
          </a:xfrm>
          <a:prstGeom prst="roundRect">
            <a:avLst>
              <a:gd name="adj" fmla="val 176349"/>
            </a:avLst>
          </a:prstGeom>
          <a:solidFill>
            <a:srgbClr val="A2B9F9"/>
          </a:solidFill>
          <a:ln/>
        </p:spPr>
      </p:sp>
      <p:sp>
        <p:nvSpPr>
          <p:cNvPr id="20" name="Shape 15"/>
          <p:cNvSpPr/>
          <p:nvPr/>
        </p:nvSpPr>
        <p:spPr>
          <a:xfrm>
            <a:off x="9789676" y="5777865"/>
            <a:ext cx="537448" cy="537448"/>
          </a:xfrm>
          <a:prstGeom prst="roundRect">
            <a:avLst>
              <a:gd name="adj" fmla="val 170137"/>
            </a:avLst>
          </a:prstGeom>
          <a:solidFill>
            <a:srgbClr val="A2B9F9"/>
          </a:solidFill>
          <a:ln/>
        </p:spPr>
      </p:sp>
      <p:pic>
        <p:nvPicPr>
          <p:cNvPr id="21" name="Image 3" descr="preencoded.png"/>
          <p:cNvPicPr>
            <a:picLocks noChangeAspect="1"/>
          </p:cNvPicPr>
          <p:nvPr/>
        </p:nvPicPr>
        <p:blipFill>
          <a:blip r:embed="rId4">
            <a:extLst>
              <a:ext uri="{96DAC541-7B7A-43D3-8B79-37D633B846F1}">
                <asvg:svgBlip xmlns:asvg="http://schemas.microsoft.com/office/drawing/2016/SVG/main" xmlns="" r:embed="rId7"/>
              </a:ext>
            </a:extLst>
          </a:blip>
          <a:stretch>
            <a:fillRect/>
          </a:stretch>
        </p:blipFill>
        <p:spPr>
          <a:xfrm>
            <a:off x="9950887" y="5939076"/>
            <a:ext cx="214908" cy="214908"/>
          </a:xfrm>
          <a:prstGeom prst="rect">
            <a:avLst/>
          </a:prstGeom>
        </p:spPr>
      </p:pic>
      <p:sp>
        <p:nvSpPr>
          <p:cNvPr id="22" name="Text 16"/>
          <p:cNvSpPr/>
          <p:nvPr/>
        </p:nvSpPr>
        <p:spPr>
          <a:xfrm>
            <a:off x="6315313" y="6494502"/>
            <a:ext cx="2879288" cy="279916"/>
          </a:xfrm>
          <a:prstGeom prst="rect">
            <a:avLst/>
          </a:prstGeom>
          <a:noFill/>
          <a:ln/>
        </p:spPr>
        <p:txBody>
          <a:bodyPr wrap="none" lIns="0" tIns="0" rIns="0" bIns="0" rtlCol="0" anchor="t"/>
          <a:lstStyle/>
          <a:p>
            <a:pPr marL="0" indent="0" algn="l">
              <a:lnSpc>
                <a:spcPts val="2200"/>
              </a:lnSpc>
              <a:buNone/>
            </a:pPr>
            <a:r>
              <a:rPr lang="en-US" sz="1750" dirty="0">
                <a:solidFill>
                  <a:srgbClr val="666666"/>
                </a:solidFill>
                <a:latin typeface="Outfit Medium" pitchFamily="34" charset="0"/>
                <a:ea typeface="Outfit Medium" pitchFamily="34" charset="-122"/>
                <a:cs typeface="Outfit Medium" pitchFamily="34" charset="-120"/>
              </a:rPr>
              <a:t>Minimal Repeat Engagement</a:t>
            </a:r>
            <a:endParaRPr lang="en-US" sz="1750" dirty="0"/>
          </a:p>
        </p:txBody>
      </p:sp>
      <p:sp>
        <p:nvSpPr>
          <p:cNvPr id="23" name="Text 17"/>
          <p:cNvSpPr/>
          <p:nvPr/>
        </p:nvSpPr>
        <p:spPr>
          <a:xfrm>
            <a:off x="6315313" y="6881813"/>
            <a:ext cx="7486174" cy="573405"/>
          </a:xfrm>
          <a:prstGeom prst="rect">
            <a:avLst/>
          </a:prstGeom>
          <a:noFill/>
          <a:ln/>
        </p:spPr>
        <p:txBody>
          <a:bodyPr wrap="square" lIns="0" tIns="0" rIns="0" bIns="0" rtlCol="0" anchor="t"/>
          <a:lstStyle/>
          <a:p>
            <a:pPr marL="0" indent="0" algn="l">
              <a:lnSpc>
                <a:spcPts val="2250"/>
              </a:lnSpc>
              <a:buNone/>
            </a:pPr>
            <a:r>
              <a:rPr lang="en-US" sz="1400" dirty="0">
                <a:solidFill>
                  <a:srgbClr val="666666"/>
                </a:solidFill>
                <a:latin typeface="IBM Plex Sans" pitchFamily="34" charset="0"/>
                <a:ea typeface="IBM Plex Sans" pitchFamily="34" charset="-122"/>
                <a:cs typeface="IBM Plex Sans" pitchFamily="34" charset="-120"/>
              </a:rPr>
              <a:t>Without a dedicated habit loop, repeat engagement and daily usage are significantly lower than potential.</a:t>
            </a:r>
            <a:endParaRPr lang="en-US" sz="1400" dirty="0"/>
          </a:p>
        </p:txBody>
      </p:sp>
      <p:sp>
        <p:nvSpPr>
          <p:cNvPr id="24" name="TextBox 23"/>
          <p:cNvSpPr txBox="1"/>
          <p:nvPr/>
        </p:nvSpPr>
        <p:spPr>
          <a:xfrm>
            <a:off x="12801600" y="8037196"/>
            <a:ext cx="1828800" cy="369332"/>
          </a:xfrm>
          <a:prstGeom prst="rect">
            <a:avLst/>
          </a:prstGeom>
          <a:noFill/>
        </p:spPr>
        <p:txBody>
          <a:bodyPr wrap="square" rtlCol="0">
            <a:spAutoFit/>
          </a:bodyPr>
          <a:lstStyle/>
          <a:p>
            <a:endParaRPr lang="en-IN" dirty="0"/>
          </a:p>
        </p:txBody>
      </p:sp>
      <p:sp>
        <p:nvSpPr>
          <p:cNvPr id="25" name="TextBox 24"/>
          <p:cNvSpPr txBox="1"/>
          <p:nvPr/>
        </p:nvSpPr>
        <p:spPr>
          <a:xfrm>
            <a:off x="12688967" y="7795263"/>
            <a:ext cx="1828800" cy="373262"/>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wrap="square" rtlCol="0">
            <a:spAutoFit/>
          </a:bodyPr>
          <a:lstStyle/>
          <a:p>
            <a:endParaRPr lang="en-IN" dirty="0">
              <a:solidFill>
                <a:schemeClr val="bg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446484" y="350758"/>
            <a:ext cx="6382345" cy="398621"/>
          </a:xfrm>
          <a:prstGeom prst="rect">
            <a:avLst/>
          </a:prstGeom>
          <a:noFill/>
          <a:ln/>
        </p:spPr>
        <p:txBody>
          <a:bodyPr wrap="none" lIns="0" tIns="0" rIns="0" bIns="0" rtlCol="0" anchor="t"/>
          <a:lstStyle/>
          <a:p>
            <a:pPr marL="0" indent="0" algn="l">
              <a:lnSpc>
                <a:spcPts val="3100"/>
              </a:lnSpc>
              <a:buNone/>
            </a:pPr>
            <a:r>
              <a:rPr lang="en-US" sz="2500" dirty="0">
                <a:solidFill>
                  <a:srgbClr val="3F6FF3"/>
                </a:solidFill>
                <a:latin typeface="Outfit Medium" pitchFamily="34" charset="0"/>
                <a:ea typeface="Outfit Medium" pitchFamily="34" charset="-122"/>
                <a:cs typeface="Outfit Medium" pitchFamily="34" charset="-120"/>
              </a:rPr>
              <a:t>Long-Term Vision: A Daily Savings Ecosystem</a:t>
            </a:r>
            <a:endParaRPr lang="en-US" sz="2500" dirty="0"/>
          </a:p>
        </p:txBody>
      </p:sp>
      <p:sp>
        <p:nvSpPr>
          <p:cNvPr id="3" name="Text 1"/>
          <p:cNvSpPr/>
          <p:nvPr/>
        </p:nvSpPr>
        <p:spPr>
          <a:xfrm>
            <a:off x="446484" y="940713"/>
            <a:ext cx="13737431" cy="2392204"/>
          </a:xfrm>
          <a:prstGeom prst="rect">
            <a:avLst/>
          </a:prstGeom>
          <a:noFill/>
          <a:ln/>
        </p:spPr>
        <p:txBody>
          <a:bodyPr wrap="square" lIns="0" tIns="0" rIns="0" bIns="0" rtlCol="0" anchor="t"/>
          <a:lstStyle/>
          <a:p>
            <a:pPr marL="0" indent="0" algn="l">
              <a:lnSpc>
                <a:spcPts val="9400"/>
              </a:lnSpc>
              <a:buNone/>
            </a:pPr>
            <a:r>
              <a:rPr lang="en-US" sz="7500" dirty="0">
                <a:solidFill>
                  <a:srgbClr val="3F6FF3"/>
                </a:solidFill>
                <a:latin typeface="Outfit Medium" pitchFamily="34" charset="0"/>
                <a:ea typeface="Outfit Medium" pitchFamily="34" charset="-122"/>
                <a:cs typeface="Outfit Medium" pitchFamily="34" charset="-120"/>
              </a:rPr>
              <a:t>Save Everywhere. Every Day. The Buyhatke Way.</a:t>
            </a:r>
            <a:endParaRPr lang="en-US" sz="7500" dirty="0"/>
          </a:p>
        </p:txBody>
      </p:sp>
      <p:sp>
        <p:nvSpPr>
          <p:cNvPr id="4" name="Text 2"/>
          <p:cNvSpPr/>
          <p:nvPr/>
        </p:nvSpPr>
        <p:spPr>
          <a:xfrm>
            <a:off x="3124914" y="4438412"/>
            <a:ext cx="1594842" cy="199430"/>
          </a:xfrm>
          <a:prstGeom prst="rect">
            <a:avLst/>
          </a:prstGeom>
          <a:noFill/>
          <a:ln/>
        </p:spPr>
        <p:txBody>
          <a:bodyPr wrap="none" lIns="0" tIns="0" rIns="0" bIns="0" rtlCol="0" anchor="t"/>
          <a:lstStyle/>
          <a:p>
            <a:pPr marL="0" indent="0" algn="r">
              <a:lnSpc>
                <a:spcPts val="1550"/>
              </a:lnSpc>
              <a:buNone/>
            </a:pPr>
            <a:r>
              <a:rPr lang="en-US" sz="1250" dirty="0">
                <a:solidFill>
                  <a:srgbClr val="666666"/>
                </a:solidFill>
                <a:latin typeface="Outfit Medium" pitchFamily="34" charset="0"/>
                <a:ea typeface="Outfit Medium" pitchFamily="34" charset="-122"/>
                <a:cs typeface="Outfit Medium" pitchFamily="34" charset="-120"/>
              </a:rPr>
              <a:t>E-commerce Savings</a:t>
            </a:r>
            <a:endParaRPr lang="en-US" sz="1250" dirty="0"/>
          </a:p>
        </p:txBody>
      </p:sp>
      <p:sp>
        <p:nvSpPr>
          <p:cNvPr id="5" name="Text 3"/>
          <p:cNvSpPr/>
          <p:nvPr/>
        </p:nvSpPr>
        <p:spPr>
          <a:xfrm>
            <a:off x="446484" y="4714280"/>
            <a:ext cx="4273272" cy="204192"/>
          </a:xfrm>
          <a:prstGeom prst="rect">
            <a:avLst/>
          </a:prstGeom>
          <a:noFill/>
          <a:ln/>
        </p:spPr>
        <p:txBody>
          <a:bodyPr wrap="none" lIns="0" tIns="0" rIns="0" bIns="0" rtlCol="0" anchor="t"/>
          <a:lstStyle/>
          <a:p>
            <a:pPr marL="0" indent="0" algn="r">
              <a:lnSpc>
                <a:spcPts val="1600"/>
              </a:lnSpc>
              <a:buNone/>
            </a:pPr>
            <a:r>
              <a:rPr lang="en-US" sz="1000" dirty="0">
                <a:solidFill>
                  <a:srgbClr val="666666"/>
                </a:solidFill>
                <a:latin typeface="IBM Plex Sans" pitchFamily="34" charset="0"/>
                <a:ea typeface="IBM Plex Sans" pitchFamily="34" charset="-122"/>
                <a:cs typeface="IBM Plex Sans" pitchFamily="34" charset="-120"/>
              </a:rPr>
              <a:t>Price comparison, coupon aggregation, and deal alerts.</a:t>
            </a:r>
            <a:endParaRPr lang="en-US" sz="1000" dirty="0"/>
          </a:p>
        </p:txBody>
      </p:sp>
      <p:pic>
        <p:nvPicPr>
          <p:cNvPr id="6" name="Image 0" descr="preencoded.png"/>
          <p:cNvPicPr>
            <a:picLocks noChangeAspect="1"/>
          </p:cNvPicPr>
          <p:nvPr/>
        </p:nvPicPr>
        <p:blipFill>
          <a:blip r:embed="rId3"/>
          <a:stretch>
            <a:fillRect/>
          </a:stretch>
        </p:blipFill>
        <p:spPr>
          <a:xfrm>
            <a:off x="4911090" y="3524250"/>
            <a:ext cx="4808101" cy="4808101"/>
          </a:xfrm>
          <a:prstGeom prst="rect">
            <a:avLst/>
          </a:prstGeom>
        </p:spPr>
      </p:pic>
      <p:pic>
        <p:nvPicPr>
          <p:cNvPr id="7" name="Image 1" descr="preencoded.png"/>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6252031" y="4455855"/>
            <a:ext cx="190857" cy="190857"/>
          </a:xfrm>
          <a:prstGeom prst="rect">
            <a:avLst/>
          </a:prstGeom>
        </p:spPr>
      </p:pic>
      <p:sp>
        <p:nvSpPr>
          <p:cNvPr id="8" name="Text 4"/>
          <p:cNvSpPr/>
          <p:nvPr/>
        </p:nvSpPr>
        <p:spPr>
          <a:xfrm>
            <a:off x="9910524" y="4438412"/>
            <a:ext cx="1594842" cy="199430"/>
          </a:xfrm>
          <a:prstGeom prst="rect">
            <a:avLst/>
          </a:prstGeom>
          <a:noFill/>
          <a:ln/>
        </p:spPr>
        <p:txBody>
          <a:bodyPr wrap="none" lIns="0" tIns="0" rIns="0" bIns="0" rtlCol="0" anchor="t"/>
          <a:lstStyle/>
          <a:p>
            <a:pPr marL="0" indent="0" algn="l">
              <a:lnSpc>
                <a:spcPts val="1550"/>
              </a:lnSpc>
              <a:buNone/>
            </a:pPr>
            <a:r>
              <a:rPr lang="en-US" sz="1250" dirty="0">
                <a:solidFill>
                  <a:srgbClr val="666666"/>
                </a:solidFill>
                <a:latin typeface="Outfit Medium" pitchFamily="34" charset="0"/>
                <a:ea typeface="Outfit Medium" pitchFamily="34" charset="-122"/>
                <a:cs typeface="Outfit Medium" pitchFamily="34" charset="-120"/>
              </a:rPr>
              <a:t>Ride Savings</a:t>
            </a:r>
            <a:endParaRPr lang="en-US" sz="1250" dirty="0"/>
          </a:p>
        </p:txBody>
      </p:sp>
      <p:sp>
        <p:nvSpPr>
          <p:cNvPr id="9" name="Text 5"/>
          <p:cNvSpPr/>
          <p:nvPr/>
        </p:nvSpPr>
        <p:spPr>
          <a:xfrm>
            <a:off x="9910524" y="4714280"/>
            <a:ext cx="4273391" cy="204192"/>
          </a:xfrm>
          <a:prstGeom prst="rect">
            <a:avLst/>
          </a:prstGeom>
          <a:noFill/>
          <a:ln/>
        </p:spPr>
        <p:txBody>
          <a:bodyPr wrap="none" lIns="0" tIns="0" rIns="0" bIns="0" rtlCol="0" anchor="t"/>
          <a:lstStyle/>
          <a:p>
            <a:pPr marL="0" indent="0" algn="l">
              <a:lnSpc>
                <a:spcPts val="1600"/>
              </a:lnSpc>
              <a:buNone/>
            </a:pPr>
            <a:r>
              <a:rPr lang="en-US" sz="1000" dirty="0">
                <a:solidFill>
                  <a:srgbClr val="666666"/>
                </a:solidFill>
                <a:latin typeface="IBM Plex Sans" pitchFamily="34" charset="0"/>
                <a:ea typeface="IBM Plex Sans" pitchFamily="34" charset="-122"/>
                <a:cs typeface="IBM Plex Sans" pitchFamily="34" charset="-120"/>
              </a:rPr>
              <a:t>Real-time cab fare comparisons across major providers.</a:t>
            </a:r>
            <a:endParaRPr lang="en-US" sz="1000" dirty="0"/>
          </a:p>
        </p:txBody>
      </p:sp>
      <p:pic>
        <p:nvPicPr>
          <p:cNvPr id="10" name="Image 2" descr="preencoded.png"/>
          <p:cNvPicPr>
            <a:picLocks noChangeAspect="1"/>
          </p:cNvPicPr>
          <p:nvPr/>
        </p:nvPicPr>
        <p:blipFill>
          <a:blip r:embed="rId6"/>
          <a:stretch>
            <a:fillRect/>
          </a:stretch>
        </p:blipFill>
        <p:spPr>
          <a:xfrm>
            <a:off x="4911090" y="3524250"/>
            <a:ext cx="4808101" cy="4808101"/>
          </a:xfrm>
          <a:prstGeom prst="rect">
            <a:avLst/>
          </a:prstGeom>
        </p:spPr>
      </p:pic>
      <p:pic>
        <p:nvPicPr>
          <p:cNvPr id="11" name="Image 3" descr="preencoded.png"/>
          <p:cNvPicPr>
            <a:picLocks noChangeAspect="1"/>
          </p:cNvPicPr>
          <p:nvPr/>
        </p:nvPicPr>
        <p:blipFill>
          <a:blip r:embed="rId4">
            <a:extLst>
              <a:ext uri="{96DAC541-7B7A-43D3-8B79-37D633B846F1}">
                <asvg:svgBlip xmlns:asvg="http://schemas.microsoft.com/office/drawing/2016/SVG/main" xmlns="" r:embed="rId7"/>
              </a:ext>
            </a:extLst>
          </a:blip>
          <a:stretch>
            <a:fillRect/>
          </a:stretch>
        </p:blipFill>
        <p:spPr>
          <a:xfrm>
            <a:off x="8596491" y="4865072"/>
            <a:ext cx="190857" cy="190857"/>
          </a:xfrm>
          <a:prstGeom prst="rect">
            <a:avLst/>
          </a:prstGeom>
        </p:spPr>
      </p:pic>
      <p:sp>
        <p:nvSpPr>
          <p:cNvPr id="12" name="Text 6"/>
          <p:cNvSpPr/>
          <p:nvPr/>
        </p:nvSpPr>
        <p:spPr>
          <a:xfrm>
            <a:off x="9910524" y="6938129"/>
            <a:ext cx="1594842" cy="199430"/>
          </a:xfrm>
          <a:prstGeom prst="rect">
            <a:avLst/>
          </a:prstGeom>
          <a:noFill/>
          <a:ln/>
        </p:spPr>
        <p:txBody>
          <a:bodyPr wrap="none" lIns="0" tIns="0" rIns="0" bIns="0" rtlCol="0" anchor="t"/>
          <a:lstStyle/>
          <a:p>
            <a:pPr marL="0" indent="0" algn="l">
              <a:lnSpc>
                <a:spcPts val="1550"/>
              </a:lnSpc>
              <a:buNone/>
            </a:pPr>
            <a:r>
              <a:rPr lang="en-US" sz="1250" dirty="0">
                <a:solidFill>
                  <a:srgbClr val="666666"/>
                </a:solidFill>
                <a:latin typeface="Outfit Medium" pitchFamily="34" charset="0"/>
                <a:ea typeface="Outfit Medium" pitchFamily="34" charset="-122"/>
                <a:cs typeface="Outfit Medium" pitchFamily="34" charset="-120"/>
              </a:rPr>
              <a:t>Local Service Deals</a:t>
            </a:r>
            <a:endParaRPr lang="en-US" sz="1250" dirty="0"/>
          </a:p>
        </p:txBody>
      </p:sp>
      <p:sp>
        <p:nvSpPr>
          <p:cNvPr id="13" name="Text 7"/>
          <p:cNvSpPr/>
          <p:nvPr/>
        </p:nvSpPr>
        <p:spPr>
          <a:xfrm>
            <a:off x="9910524" y="7213997"/>
            <a:ext cx="4273391" cy="204192"/>
          </a:xfrm>
          <a:prstGeom prst="rect">
            <a:avLst/>
          </a:prstGeom>
          <a:noFill/>
          <a:ln/>
        </p:spPr>
        <p:txBody>
          <a:bodyPr wrap="none" lIns="0" tIns="0" rIns="0" bIns="0" rtlCol="0" anchor="t"/>
          <a:lstStyle/>
          <a:p>
            <a:pPr marL="0" indent="0" algn="l">
              <a:lnSpc>
                <a:spcPts val="1600"/>
              </a:lnSpc>
              <a:buNone/>
            </a:pPr>
            <a:r>
              <a:rPr lang="en-US" sz="1000" dirty="0">
                <a:solidFill>
                  <a:srgbClr val="666666"/>
                </a:solidFill>
                <a:latin typeface="IBM Plex Sans" pitchFamily="34" charset="0"/>
                <a:ea typeface="IBM Plex Sans" pitchFamily="34" charset="-122"/>
                <a:cs typeface="IBM Plex Sans" pitchFamily="34" charset="-120"/>
              </a:rPr>
              <a:t>Future integration of local offers and service comparisons (e.g., delivery).</a:t>
            </a:r>
            <a:endParaRPr lang="en-US" sz="1000" dirty="0"/>
          </a:p>
        </p:txBody>
      </p:sp>
      <p:pic>
        <p:nvPicPr>
          <p:cNvPr id="14" name="Image 4" descr="preencoded.png"/>
          <p:cNvPicPr>
            <a:picLocks noChangeAspect="1"/>
          </p:cNvPicPr>
          <p:nvPr/>
        </p:nvPicPr>
        <p:blipFill>
          <a:blip r:embed="rId8"/>
          <a:stretch>
            <a:fillRect/>
          </a:stretch>
        </p:blipFill>
        <p:spPr>
          <a:xfrm>
            <a:off x="4911090" y="3524250"/>
            <a:ext cx="4808101" cy="4808101"/>
          </a:xfrm>
          <a:prstGeom prst="rect">
            <a:avLst/>
          </a:prstGeom>
        </p:spPr>
      </p:pic>
      <p:pic>
        <p:nvPicPr>
          <p:cNvPr id="15" name="Image 5" descr="preencoded.png"/>
          <p:cNvPicPr>
            <a:picLocks noChangeAspect="1"/>
          </p:cNvPicPr>
          <p:nvPr/>
        </p:nvPicPr>
        <p:blipFill>
          <a:blip r:embed="rId4">
            <a:extLst>
              <a:ext uri="{96DAC541-7B7A-43D3-8B79-37D633B846F1}">
                <asvg:svgBlip xmlns:asvg="http://schemas.microsoft.com/office/drawing/2016/SVG/main" xmlns="" r:embed="rId9"/>
              </a:ext>
            </a:extLst>
          </a:blip>
          <a:stretch>
            <a:fillRect/>
          </a:stretch>
        </p:blipFill>
        <p:spPr>
          <a:xfrm>
            <a:off x="8187273" y="7209532"/>
            <a:ext cx="190857" cy="190857"/>
          </a:xfrm>
          <a:prstGeom prst="rect">
            <a:avLst/>
          </a:prstGeom>
        </p:spPr>
      </p:pic>
      <p:sp>
        <p:nvSpPr>
          <p:cNvPr id="16" name="Text 8"/>
          <p:cNvSpPr/>
          <p:nvPr/>
        </p:nvSpPr>
        <p:spPr>
          <a:xfrm>
            <a:off x="3124914" y="6938129"/>
            <a:ext cx="1594842" cy="199430"/>
          </a:xfrm>
          <a:prstGeom prst="rect">
            <a:avLst/>
          </a:prstGeom>
          <a:noFill/>
          <a:ln/>
        </p:spPr>
        <p:txBody>
          <a:bodyPr wrap="none" lIns="0" tIns="0" rIns="0" bIns="0" rtlCol="0" anchor="t"/>
          <a:lstStyle/>
          <a:p>
            <a:pPr marL="0" indent="0" algn="r">
              <a:lnSpc>
                <a:spcPts val="1550"/>
              </a:lnSpc>
              <a:buNone/>
            </a:pPr>
            <a:r>
              <a:rPr lang="en-US" sz="1250" dirty="0">
                <a:solidFill>
                  <a:srgbClr val="666666"/>
                </a:solidFill>
                <a:latin typeface="Outfit Medium" pitchFamily="34" charset="0"/>
                <a:ea typeface="Outfit Medium" pitchFamily="34" charset="-122"/>
                <a:cs typeface="Outfit Medium" pitchFamily="34" charset="-120"/>
              </a:rPr>
              <a:t>Public Transit &amp; EV</a:t>
            </a:r>
            <a:endParaRPr lang="en-US" sz="1250" dirty="0"/>
          </a:p>
        </p:txBody>
      </p:sp>
      <p:sp>
        <p:nvSpPr>
          <p:cNvPr id="17" name="Text 9"/>
          <p:cNvSpPr/>
          <p:nvPr/>
        </p:nvSpPr>
        <p:spPr>
          <a:xfrm>
            <a:off x="446484" y="7213997"/>
            <a:ext cx="4273272" cy="204192"/>
          </a:xfrm>
          <a:prstGeom prst="rect">
            <a:avLst/>
          </a:prstGeom>
          <a:noFill/>
          <a:ln/>
        </p:spPr>
        <p:txBody>
          <a:bodyPr wrap="none" lIns="0" tIns="0" rIns="0" bIns="0" rtlCol="0" anchor="t"/>
          <a:lstStyle/>
          <a:p>
            <a:pPr marL="0" indent="0" algn="r">
              <a:lnSpc>
                <a:spcPts val="1600"/>
              </a:lnSpc>
              <a:buNone/>
            </a:pPr>
            <a:r>
              <a:rPr lang="en-US" sz="1000" dirty="0">
                <a:solidFill>
                  <a:srgbClr val="666666"/>
                </a:solidFill>
                <a:latin typeface="IBM Plex Sans" pitchFamily="34" charset="0"/>
                <a:ea typeface="IBM Plex Sans" pitchFamily="34" charset="-122"/>
                <a:cs typeface="IBM Plex Sans" pitchFamily="34" charset="-120"/>
              </a:rPr>
              <a:t>Long-term expansion to include bus, metro, and electric vehicle ride data.</a:t>
            </a:r>
            <a:endParaRPr lang="en-US" sz="1000" dirty="0"/>
          </a:p>
        </p:txBody>
      </p:sp>
      <p:pic>
        <p:nvPicPr>
          <p:cNvPr id="18" name="Image 6" descr="preencoded.png"/>
          <p:cNvPicPr>
            <a:picLocks noChangeAspect="1"/>
          </p:cNvPicPr>
          <p:nvPr/>
        </p:nvPicPr>
        <p:blipFill>
          <a:blip r:embed="rId10"/>
          <a:stretch>
            <a:fillRect/>
          </a:stretch>
        </p:blipFill>
        <p:spPr>
          <a:xfrm>
            <a:off x="4911090" y="3524250"/>
            <a:ext cx="4808101" cy="4808101"/>
          </a:xfrm>
          <a:prstGeom prst="rect">
            <a:avLst/>
          </a:prstGeom>
        </p:spPr>
      </p:pic>
      <p:pic>
        <p:nvPicPr>
          <p:cNvPr id="19" name="Image 7" descr="preencoded.png"/>
          <p:cNvPicPr>
            <a:picLocks noChangeAspect="1"/>
          </p:cNvPicPr>
          <p:nvPr/>
        </p:nvPicPr>
        <p:blipFill>
          <a:blip r:embed="rId4">
            <a:extLst>
              <a:ext uri="{96DAC541-7B7A-43D3-8B79-37D633B846F1}">
                <asvg:svgBlip xmlns:asvg="http://schemas.microsoft.com/office/drawing/2016/SVG/main" xmlns="" r:embed="rId12"/>
              </a:ext>
            </a:extLst>
          </a:blip>
          <a:stretch>
            <a:fillRect/>
          </a:stretch>
        </p:blipFill>
        <p:spPr>
          <a:xfrm>
            <a:off x="5842814" y="6800314"/>
            <a:ext cx="190857" cy="190857"/>
          </a:xfrm>
          <a:prstGeom prst="rect">
            <a:avLst/>
          </a:prstGeom>
        </p:spPr>
      </p:pic>
      <p:sp>
        <p:nvSpPr>
          <p:cNvPr id="20" name="Text 10"/>
          <p:cNvSpPr/>
          <p:nvPr/>
        </p:nvSpPr>
        <p:spPr>
          <a:xfrm>
            <a:off x="446424" y="8341407"/>
            <a:ext cx="13737431" cy="204192"/>
          </a:xfrm>
          <a:prstGeom prst="rect">
            <a:avLst/>
          </a:prstGeom>
          <a:noFill/>
          <a:ln/>
        </p:spPr>
        <p:txBody>
          <a:bodyPr wrap="none" lIns="0" tIns="0" rIns="0" bIns="0" rtlCol="0" anchor="t"/>
          <a:lstStyle/>
          <a:p>
            <a:pPr marL="0" indent="0" algn="l">
              <a:lnSpc>
                <a:spcPts val="1600"/>
              </a:lnSpc>
              <a:buNone/>
            </a:pPr>
            <a:r>
              <a:rPr lang="en-US" sz="1000" dirty="0">
                <a:solidFill>
                  <a:srgbClr val="666666"/>
                </a:solidFill>
                <a:latin typeface="IBM Plex Sans" pitchFamily="34" charset="0"/>
                <a:ea typeface="IBM Plex Sans" pitchFamily="34" charset="-122"/>
                <a:cs typeface="IBM Plex Sans" pitchFamily="34" charset="-120"/>
              </a:rPr>
              <a:t>Buyhatke evolves from a "shopping assistant" to an essential </a:t>
            </a:r>
            <a:r>
              <a:rPr lang="en-US" sz="1000" b="1" dirty="0">
                <a:solidFill>
                  <a:srgbClr val="666666"/>
                </a:solidFill>
                <a:latin typeface="IBM Plex Sans" pitchFamily="34" charset="0"/>
                <a:ea typeface="IBM Plex Sans" pitchFamily="34" charset="-122"/>
                <a:cs typeface="IBM Plex Sans" pitchFamily="34" charset="-120"/>
              </a:rPr>
              <a:t>lifestyle savings companion</a:t>
            </a:r>
            <a:r>
              <a:rPr lang="en-US" sz="1000" dirty="0">
                <a:solidFill>
                  <a:srgbClr val="666666"/>
                </a:solidFill>
                <a:latin typeface="IBM Plex Sans" pitchFamily="34" charset="0"/>
                <a:ea typeface="IBM Plex Sans" pitchFamily="34" charset="-122"/>
                <a:cs typeface="IBM Plex Sans" pitchFamily="34" charset="-120"/>
              </a:rPr>
              <a:t>, seamlessly integrated into every part of the user's spending habits.</a:t>
            </a:r>
            <a:endParaRPr lang="en-US" sz="1000" dirty="0"/>
          </a:p>
        </p:txBody>
      </p:sp>
      <p:sp>
        <p:nvSpPr>
          <p:cNvPr id="21" name="TextBox 20"/>
          <p:cNvSpPr txBox="1"/>
          <p:nvPr/>
        </p:nvSpPr>
        <p:spPr>
          <a:xfrm>
            <a:off x="12688967" y="7795263"/>
            <a:ext cx="1828800" cy="373262"/>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wrap="square" rtlCol="0">
            <a:spAutoFit/>
          </a:bodyPr>
          <a:lstStyle/>
          <a:p>
            <a:endParaRPr lang="en-IN" dirty="0">
              <a:solidFill>
                <a:schemeClr val="bg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255401"/>
          </a:xfrm>
          <a:prstGeom prst="rect">
            <a:avLst/>
          </a:prstGeom>
        </p:spPr>
      </p:pic>
      <p:sp>
        <p:nvSpPr>
          <p:cNvPr id="3" name="Text 0"/>
          <p:cNvSpPr/>
          <p:nvPr/>
        </p:nvSpPr>
        <p:spPr>
          <a:xfrm>
            <a:off x="631508" y="2854166"/>
            <a:ext cx="10090904" cy="563880"/>
          </a:xfrm>
          <a:prstGeom prst="rect">
            <a:avLst/>
          </a:prstGeom>
          <a:noFill/>
          <a:ln/>
        </p:spPr>
        <p:txBody>
          <a:bodyPr wrap="none" lIns="0" tIns="0" rIns="0" bIns="0" rtlCol="0" anchor="t"/>
          <a:lstStyle/>
          <a:p>
            <a:pPr marL="0" indent="0" algn="l">
              <a:lnSpc>
                <a:spcPts val="4400"/>
              </a:lnSpc>
              <a:buNone/>
            </a:pPr>
            <a:r>
              <a:rPr lang="en-US" sz="3550" dirty="0">
                <a:solidFill>
                  <a:srgbClr val="3F6FF3"/>
                </a:solidFill>
                <a:latin typeface="Outfit Medium" pitchFamily="34" charset="0"/>
                <a:ea typeface="Outfit Medium" pitchFamily="34" charset="-122"/>
                <a:cs typeface="Outfit Medium" pitchFamily="34" charset="-120"/>
              </a:rPr>
              <a:t>Core Challenge: Creating Synergistic Daily Activity</a:t>
            </a:r>
            <a:endParaRPr lang="en-US" sz="3550" dirty="0"/>
          </a:p>
        </p:txBody>
      </p:sp>
      <p:sp>
        <p:nvSpPr>
          <p:cNvPr id="4" name="Text 1"/>
          <p:cNvSpPr/>
          <p:nvPr/>
        </p:nvSpPr>
        <p:spPr>
          <a:xfrm>
            <a:off x="631508" y="3688675"/>
            <a:ext cx="13367385" cy="3382923"/>
          </a:xfrm>
          <a:prstGeom prst="rect">
            <a:avLst/>
          </a:prstGeom>
          <a:noFill/>
          <a:ln/>
        </p:spPr>
        <p:txBody>
          <a:bodyPr wrap="square" lIns="0" tIns="0" rIns="0" bIns="0" rtlCol="0" anchor="t"/>
          <a:lstStyle/>
          <a:p>
            <a:pPr marL="0" indent="0" algn="l">
              <a:lnSpc>
                <a:spcPts val="8850"/>
              </a:lnSpc>
              <a:buNone/>
            </a:pPr>
            <a:r>
              <a:rPr lang="en-US" sz="7100" dirty="0">
                <a:solidFill>
                  <a:srgbClr val="3F6FF3"/>
                </a:solidFill>
                <a:latin typeface="Outfit Medium" pitchFamily="34" charset="0"/>
                <a:ea typeface="Outfit Medium" pitchFamily="34" charset="-122"/>
                <a:cs typeface="Outfit Medium" pitchFamily="34" charset="-120"/>
              </a:rPr>
              <a:t>How can Buyhatke connect shopping and ride savings to drive recurring user activity?</a:t>
            </a:r>
            <a:endParaRPr lang="en-US" sz="7100" dirty="0"/>
          </a:p>
        </p:txBody>
      </p:sp>
      <p:sp>
        <p:nvSpPr>
          <p:cNvPr id="5" name="Text 2"/>
          <p:cNvSpPr/>
          <p:nvPr/>
        </p:nvSpPr>
        <p:spPr>
          <a:xfrm>
            <a:off x="631508" y="7342227"/>
            <a:ext cx="13367385" cy="288608"/>
          </a:xfrm>
          <a:prstGeom prst="rect">
            <a:avLst/>
          </a:prstGeom>
          <a:noFill/>
          <a:ln/>
        </p:spPr>
        <p:txBody>
          <a:bodyPr wrap="none" lIns="0" tIns="0" rIns="0" bIns="0" rtlCol="0" anchor="t"/>
          <a:lstStyle/>
          <a:p>
            <a:pPr marL="0" indent="0" algn="l">
              <a:lnSpc>
                <a:spcPts val="2250"/>
              </a:lnSpc>
              <a:buNone/>
            </a:pPr>
            <a:r>
              <a:rPr lang="en-US" sz="1400" dirty="0">
                <a:solidFill>
                  <a:srgbClr val="666666"/>
                </a:solidFill>
                <a:latin typeface="IBM Plex Sans" pitchFamily="34" charset="0"/>
                <a:ea typeface="IBM Plex Sans" pitchFamily="34" charset="-122"/>
                <a:cs typeface="IBM Plex Sans" pitchFamily="34" charset="-120"/>
              </a:rPr>
              <a:t>The ultimate goal is to boost awareness, engagement, and daily usage of the Cab Compare feature among our existing, loyal user base.</a:t>
            </a:r>
            <a:endParaRPr lang="en-US" sz="1400" dirty="0"/>
          </a:p>
        </p:txBody>
      </p:sp>
      <p:sp>
        <p:nvSpPr>
          <p:cNvPr id="6" name="TextBox 5"/>
          <p:cNvSpPr txBox="1"/>
          <p:nvPr/>
        </p:nvSpPr>
        <p:spPr>
          <a:xfrm>
            <a:off x="12688967" y="7795263"/>
            <a:ext cx="1828800" cy="373262"/>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wrap="square" rtlCol="0">
            <a:spAutoFit/>
          </a:bodyPr>
          <a:lstStyle/>
          <a:p>
            <a:endParaRPr lang="en-IN" dirty="0">
              <a:solidFill>
                <a:schemeClr val="bg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410301"/>
          </a:xfrm>
          <a:prstGeom prst="rect">
            <a:avLst/>
          </a:prstGeom>
        </p:spPr>
      </p:pic>
      <p:sp>
        <p:nvSpPr>
          <p:cNvPr id="3" name="Text 0"/>
          <p:cNvSpPr/>
          <p:nvPr/>
        </p:nvSpPr>
        <p:spPr>
          <a:xfrm>
            <a:off x="674846" y="3090148"/>
            <a:ext cx="9865995" cy="617815"/>
          </a:xfrm>
          <a:prstGeom prst="rect">
            <a:avLst/>
          </a:prstGeom>
          <a:noFill/>
          <a:ln/>
        </p:spPr>
        <p:txBody>
          <a:bodyPr wrap="none" lIns="0" tIns="0" rIns="0" bIns="0" rtlCol="0" anchor="t"/>
          <a:lstStyle/>
          <a:p>
            <a:pPr marL="0" indent="0" algn="l">
              <a:lnSpc>
                <a:spcPts val="4700"/>
              </a:lnSpc>
              <a:buNone/>
            </a:pPr>
            <a:r>
              <a:rPr lang="en-US" sz="3750" dirty="0">
                <a:solidFill>
                  <a:srgbClr val="3F6FF3"/>
                </a:solidFill>
                <a:latin typeface="Outfit Medium" pitchFamily="34" charset="0"/>
                <a:ea typeface="Outfit Medium" pitchFamily="34" charset="-122"/>
                <a:cs typeface="Outfit Medium" pitchFamily="34" charset="-120"/>
              </a:rPr>
              <a:t>Understanding the Market &amp; User Behavior </a:t>
            </a:r>
            <a:r>
              <a:rPr lang="en-US" sz="3750" dirty="0">
                <a:solidFill>
                  <a:srgbClr val="000000"/>
                </a:solidFill>
                <a:latin typeface="Outfit Medium" pitchFamily="34" charset="0"/>
                <a:ea typeface="Outfit Medium" pitchFamily="34" charset="-122"/>
                <a:cs typeface="Outfit Medium" pitchFamily="34" charset="-120"/>
              </a:rPr>
              <a:t>🔍</a:t>
            </a:r>
            <a:endParaRPr lang="en-US" sz="3750" dirty="0"/>
          </a:p>
        </p:txBody>
      </p:sp>
      <p:sp>
        <p:nvSpPr>
          <p:cNvPr id="4" name="Shape 1"/>
          <p:cNvSpPr/>
          <p:nvPr/>
        </p:nvSpPr>
        <p:spPr>
          <a:xfrm>
            <a:off x="674846" y="3997166"/>
            <a:ext cx="6543913" cy="1525548"/>
          </a:xfrm>
          <a:prstGeom prst="roundRect">
            <a:avLst>
              <a:gd name="adj" fmla="val 7193"/>
            </a:avLst>
          </a:prstGeom>
          <a:solidFill>
            <a:srgbClr val="FFFFFF">
              <a:alpha val="95000"/>
            </a:srgbClr>
          </a:solidFill>
          <a:ln w="22860">
            <a:solidFill>
              <a:srgbClr val="B5C1E2"/>
            </a:solidFill>
            <a:prstDash val="solid"/>
          </a:ln>
          <a:effectLst>
            <a:outerShdw dist="17780" dir="2700000" algn="bl" rotWithShape="0">
              <a:srgbClr val="B5C1E2">
                <a:alpha val="100000"/>
              </a:srgbClr>
            </a:outerShdw>
          </a:effectLst>
        </p:spPr>
      </p:sp>
      <p:sp>
        <p:nvSpPr>
          <p:cNvPr id="5" name="Shape 2"/>
          <p:cNvSpPr/>
          <p:nvPr/>
        </p:nvSpPr>
        <p:spPr>
          <a:xfrm>
            <a:off x="651986" y="3997166"/>
            <a:ext cx="91440" cy="1525548"/>
          </a:xfrm>
          <a:prstGeom prst="roundRect">
            <a:avLst>
              <a:gd name="adj" fmla="val 189795"/>
            </a:avLst>
          </a:prstGeom>
          <a:solidFill>
            <a:srgbClr val="A2B9F9"/>
          </a:solidFill>
          <a:ln/>
        </p:spPr>
      </p:sp>
      <p:sp>
        <p:nvSpPr>
          <p:cNvPr id="6" name="Text 3"/>
          <p:cNvSpPr/>
          <p:nvPr/>
        </p:nvSpPr>
        <p:spPr>
          <a:xfrm>
            <a:off x="959048" y="4212788"/>
            <a:ext cx="2892385" cy="361474"/>
          </a:xfrm>
          <a:prstGeom prst="rect">
            <a:avLst/>
          </a:prstGeom>
          <a:noFill/>
          <a:ln/>
        </p:spPr>
        <p:txBody>
          <a:bodyPr wrap="none" lIns="0" tIns="0" rIns="0" bIns="0" rtlCol="0" anchor="t"/>
          <a:lstStyle/>
          <a:p>
            <a:pPr marL="0" indent="0" algn="l">
              <a:lnSpc>
                <a:spcPts val="2800"/>
              </a:lnSpc>
              <a:buNone/>
            </a:pPr>
            <a:r>
              <a:rPr lang="en-US" sz="2250" dirty="0">
                <a:solidFill>
                  <a:srgbClr val="666666"/>
                </a:solidFill>
                <a:latin typeface="Outfit Medium" pitchFamily="34" charset="0"/>
                <a:ea typeface="Outfit Medium" pitchFamily="34" charset="-122"/>
                <a:cs typeface="Outfit Medium" pitchFamily="34" charset="-120"/>
              </a:rPr>
              <a:t>User Cost Sensitivity</a:t>
            </a:r>
            <a:endParaRPr lang="en-US" sz="2250" dirty="0"/>
          </a:p>
        </p:txBody>
      </p:sp>
      <p:sp>
        <p:nvSpPr>
          <p:cNvPr id="7" name="Text 4"/>
          <p:cNvSpPr/>
          <p:nvPr/>
        </p:nvSpPr>
        <p:spPr>
          <a:xfrm>
            <a:off x="959048" y="4689872"/>
            <a:ext cx="6044089" cy="617220"/>
          </a:xfrm>
          <a:prstGeom prst="rect">
            <a:avLst/>
          </a:prstGeom>
          <a:noFill/>
          <a:ln/>
        </p:spPr>
        <p:txBody>
          <a:bodyPr wrap="square" lIns="0" tIns="0" rIns="0" bIns="0" rtlCol="0" anchor="t"/>
          <a:lstStyle/>
          <a:p>
            <a:pPr marL="0" indent="0" algn="l">
              <a:lnSpc>
                <a:spcPts val="2400"/>
              </a:lnSpc>
              <a:buNone/>
            </a:pPr>
            <a:r>
              <a:rPr lang="en-US" sz="1500" dirty="0">
                <a:solidFill>
                  <a:srgbClr val="666666"/>
                </a:solidFill>
                <a:latin typeface="IBM Plex Sans" pitchFamily="34" charset="0"/>
                <a:ea typeface="IBM Plex Sans" pitchFamily="34" charset="-122"/>
                <a:cs typeface="IBM Plex Sans" pitchFamily="34" charset="-120"/>
              </a:rPr>
              <a:t>While users are highly </a:t>
            </a:r>
            <a:r>
              <a:rPr lang="en-US" sz="1500" dirty="0">
                <a:solidFill>
                  <a:srgbClr val="666666"/>
                </a:solidFill>
                <a:highlight>
                  <a:srgbClr val="FFAD94"/>
                </a:highlight>
                <a:latin typeface="IBM Plex Sans" pitchFamily="34" charset="0"/>
                <a:ea typeface="IBM Plex Sans" pitchFamily="34" charset="-122"/>
                <a:cs typeface="IBM Plex Sans" pitchFamily="34" charset="-120"/>
              </a:rPr>
              <a:t>cost-sensitive</a:t>
            </a:r>
            <a:r>
              <a:rPr lang="en-US" sz="1500" dirty="0">
                <a:solidFill>
                  <a:srgbClr val="666666"/>
                </a:solidFill>
                <a:latin typeface="IBM Plex Sans" pitchFamily="34" charset="0"/>
                <a:ea typeface="IBM Plex Sans" pitchFamily="34" charset="-122"/>
                <a:cs typeface="IBM Plex Sans" pitchFamily="34" charset="-120"/>
              </a:rPr>
              <a:t> and comparison-driven, they often default to familiar apps (Ola/Uber) due to ingrained habit.</a:t>
            </a:r>
            <a:endParaRPr lang="en-US" sz="1500" dirty="0"/>
          </a:p>
        </p:txBody>
      </p:sp>
      <p:sp>
        <p:nvSpPr>
          <p:cNvPr id="8" name="Shape 5"/>
          <p:cNvSpPr/>
          <p:nvPr/>
        </p:nvSpPr>
        <p:spPr>
          <a:xfrm>
            <a:off x="7411522" y="3997166"/>
            <a:ext cx="6544032" cy="1525548"/>
          </a:xfrm>
          <a:prstGeom prst="roundRect">
            <a:avLst>
              <a:gd name="adj" fmla="val 7193"/>
            </a:avLst>
          </a:prstGeom>
          <a:solidFill>
            <a:srgbClr val="FFFFFF">
              <a:alpha val="95000"/>
            </a:srgbClr>
          </a:solidFill>
          <a:ln w="22860">
            <a:solidFill>
              <a:srgbClr val="B5C1E2"/>
            </a:solidFill>
            <a:prstDash val="solid"/>
          </a:ln>
          <a:effectLst>
            <a:outerShdw dist="17780" dir="2700000" algn="bl" rotWithShape="0">
              <a:srgbClr val="B5C1E2">
                <a:alpha val="100000"/>
              </a:srgbClr>
            </a:outerShdw>
          </a:effectLst>
        </p:spPr>
      </p:sp>
      <p:sp>
        <p:nvSpPr>
          <p:cNvPr id="9" name="Shape 6"/>
          <p:cNvSpPr/>
          <p:nvPr/>
        </p:nvSpPr>
        <p:spPr>
          <a:xfrm>
            <a:off x="7388662" y="3997166"/>
            <a:ext cx="91440" cy="1525548"/>
          </a:xfrm>
          <a:prstGeom prst="roundRect">
            <a:avLst>
              <a:gd name="adj" fmla="val 189795"/>
            </a:avLst>
          </a:prstGeom>
          <a:solidFill>
            <a:srgbClr val="A2B9F9"/>
          </a:solidFill>
          <a:ln/>
        </p:spPr>
      </p:sp>
      <p:sp>
        <p:nvSpPr>
          <p:cNvPr id="10" name="Text 7"/>
          <p:cNvSpPr/>
          <p:nvPr/>
        </p:nvSpPr>
        <p:spPr>
          <a:xfrm>
            <a:off x="7695724" y="4212788"/>
            <a:ext cx="2994660" cy="361474"/>
          </a:xfrm>
          <a:prstGeom prst="rect">
            <a:avLst/>
          </a:prstGeom>
          <a:noFill/>
          <a:ln/>
        </p:spPr>
        <p:txBody>
          <a:bodyPr wrap="none" lIns="0" tIns="0" rIns="0" bIns="0" rtlCol="0" anchor="t"/>
          <a:lstStyle/>
          <a:p>
            <a:pPr marL="0" indent="0" algn="l">
              <a:lnSpc>
                <a:spcPts val="2800"/>
              </a:lnSpc>
              <a:buNone/>
            </a:pPr>
            <a:r>
              <a:rPr lang="en-US" sz="2250" dirty="0">
                <a:solidFill>
                  <a:srgbClr val="666666"/>
                </a:solidFill>
                <a:latin typeface="Outfit Medium" pitchFamily="34" charset="0"/>
                <a:ea typeface="Outfit Medium" pitchFamily="34" charset="-122"/>
                <a:cs typeface="Outfit Medium" pitchFamily="34" charset="-120"/>
              </a:rPr>
              <a:t>Ineffective Alternatives</a:t>
            </a:r>
            <a:endParaRPr lang="en-US" sz="2250" dirty="0"/>
          </a:p>
        </p:txBody>
      </p:sp>
      <p:sp>
        <p:nvSpPr>
          <p:cNvPr id="11" name="Text 8"/>
          <p:cNvSpPr/>
          <p:nvPr/>
        </p:nvSpPr>
        <p:spPr>
          <a:xfrm>
            <a:off x="7695724" y="4689872"/>
            <a:ext cx="6044208" cy="617220"/>
          </a:xfrm>
          <a:prstGeom prst="rect">
            <a:avLst/>
          </a:prstGeom>
          <a:noFill/>
          <a:ln/>
        </p:spPr>
        <p:txBody>
          <a:bodyPr wrap="square" lIns="0" tIns="0" rIns="0" bIns="0" rtlCol="0" anchor="t"/>
          <a:lstStyle/>
          <a:p>
            <a:pPr marL="0" indent="0" algn="l">
              <a:lnSpc>
                <a:spcPts val="2400"/>
              </a:lnSpc>
              <a:buNone/>
            </a:pPr>
            <a:r>
              <a:rPr lang="en-US" sz="1500" dirty="0">
                <a:solidFill>
                  <a:srgbClr val="666666"/>
                </a:solidFill>
                <a:latin typeface="IBM Plex Sans" pitchFamily="34" charset="0"/>
                <a:ea typeface="IBM Plex Sans" pitchFamily="34" charset="-122"/>
                <a:cs typeface="IBM Plex Sans" pitchFamily="34" charset="-120"/>
              </a:rPr>
              <a:t>Platforms like Google Maps only show approximate fares, not live, actionable comparisons needed for immediate booking decisions.</a:t>
            </a:r>
            <a:endParaRPr lang="en-US" sz="1500" dirty="0"/>
          </a:p>
        </p:txBody>
      </p:sp>
      <p:sp>
        <p:nvSpPr>
          <p:cNvPr id="12" name="Shape 9"/>
          <p:cNvSpPr/>
          <p:nvPr/>
        </p:nvSpPr>
        <p:spPr>
          <a:xfrm>
            <a:off x="674846" y="5715476"/>
            <a:ext cx="6543913" cy="1834158"/>
          </a:xfrm>
          <a:prstGeom prst="roundRect">
            <a:avLst>
              <a:gd name="adj" fmla="val 5982"/>
            </a:avLst>
          </a:prstGeom>
          <a:solidFill>
            <a:srgbClr val="FFFFFF">
              <a:alpha val="95000"/>
            </a:srgbClr>
          </a:solidFill>
          <a:ln w="22860">
            <a:solidFill>
              <a:srgbClr val="B5C1E2"/>
            </a:solidFill>
            <a:prstDash val="solid"/>
          </a:ln>
          <a:effectLst>
            <a:outerShdw dist="17780" dir="2700000" algn="bl" rotWithShape="0">
              <a:srgbClr val="B5C1E2">
                <a:alpha val="100000"/>
              </a:srgbClr>
            </a:outerShdw>
          </a:effectLst>
        </p:spPr>
      </p:sp>
      <p:sp>
        <p:nvSpPr>
          <p:cNvPr id="13" name="Shape 10"/>
          <p:cNvSpPr/>
          <p:nvPr/>
        </p:nvSpPr>
        <p:spPr>
          <a:xfrm>
            <a:off x="651986" y="5715476"/>
            <a:ext cx="91440" cy="1834158"/>
          </a:xfrm>
          <a:prstGeom prst="roundRect">
            <a:avLst>
              <a:gd name="adj" fmla="val 189795"/>
            </a:avLst>
          </a:prstGeom>
          <a:solidFill>
            <a:srgbClr val="A2B9F9"/>
          </a:solidFill>
          <a:ln/>
        </p:spPr>
      </p:sp>
      <p:sp>
        <p:nvSpPr>
          <p:cNvPr id="14" name="Text 11"/>
          <p:cNvSpPr/>
          <p:nvPr/>
        </p:nvSpPr>
        <p:spPr>
          <a:xfrm>
            <a:off x="959048" y="5931098"/>
            <a:ext cx="2892385" cy="361474"/>
          </a:xfrm>
          <a:prstGeom prst="rect">
            <a:avLst/>
          </a:prstGeom>
          <a:noFill/>
          <a:ln/>
        </p:spPr>
        <p:txBody>
          <a:bodyPr wrap="none" lIns="0" tIns="0" rIns="0" bIns="0" rtlCol="0" anchor="t"/>
          <a:lstStyle/>
          <a:p>
            <a:pPr marL="0" indent="0" algn="l">
              <a:lnSpc>
                <a:spcPts val="2800"/>
              </a:lnSpc>
              <a:buNone/>
            </a:pPr>
            <a:r>
              <a:rPr lang="en-US" sz="2250" dirty="0">
                <a:solidFill>
                  <a:srgbClr val="666666"/>
                </a:solidFill>
                <a:latin typeface="Outfit Medium" pitchFamily="34" charset="0"/>
                <a:ea typeface="Outfit Medium" pitchFamily="34" charset="-122"/>
                <a:cs typeface="Outfit Medium" pitchFamily="34" charset="-120"/>
              </a:rPr>
              <a:t>Targeted User Base</a:t>
            </a:r>
            <a:endParaRPr lang="en-US" sz="2250" dirty="0"/>
          </a:p>
        </p:txBody>
      </p:sp>
      <p:sp>
        <p:nvSpPr>
          <p:cNvPr id="15" name="Text 12"/>
          <p:cNvSpPr/>
          <p:nvPr/>
        </p:nvSpPr>
        <p:spPr>
          <a:xfrm>
            <a:off x="959048" y="6408182"/>
            <a:ext cx="6044089" cy="925830"/>
          </a:xfrm>
          <a:prstGeom prst="rect">
            <a:avLst/>
          </a:prstGeom>
          <a:noFill/>
          <a:ln/>
        </p:spPr>
        <p:txBody>
          <a:bodyPr wrap="square" lIns="0" tIns="0" rIns="0" bIns="0" rtlCol="0" anchor="t"/>
          <a:lstStyle/>
          <a:p>
            <a:pPr marL="0" indent="0" algn="l">
              <a:lnSpc>
                <a:spcPts val="2400"/>
              </a:lnSpc>
              <a:buNone/>
            </a:pPr>
            <a:r>
              <a:rPr lang="en-US" sz="1500" dirty="0">
                <a:solidFill>
                  <a:srgbClr val="666666"/>
                </a:solidFill>
                <a:latin typeface="IBM Plex Sans" pitchFamily="34" charset="0"/>
                <a:ea typeface="IBM Plex Sans" pitchFamily="34" charset="-122"/>
                <a:cs typeface="IBM Plex Sans" pitchFamily="34" charset="-120"/>
              </a:rPr>
              <a:t>Buyhatke’s existing user base of students and professionals significantly overlaps with frequent cab users, providing an immediate audience.</a:t>
            </a:r>
            <a:endParaRPr lang="en-US" sz="1500" dirty="0"/>
          </a:p>
        </p:txBody>
      </p:sp>
      <p:sp>
        <p:nvSpPr>
          <p:cNvPr id="16" name="Shape 13"/>
          <p:cNvSpPr/>
          <p:nvPr/>
        </p:nvSpPr>
        <p:spPr>
          <a:xfrm>
            <a:off x="7411522" y="5715476"/>
            <a:ext cx="6544032" cy="1834158"/>
          </a:xfrm>
          <a:prstGeom prst="roundRect">
            <a:avLst>
              <a:gd name="adj" fmla="val 5982"/>
            </a:avLst>
          </a:prstGeom>
          <a:solidFill>
            <a:srgbClr val="FFFFFF">
              <a:alpha val="95000"/>
            </a:srgbClr>
          </a:solidFill>
          <a:ln w="22860">
            <a:solidFill>
              <a:srgbClr val="B5C1E2"/>
            </a:solidFill>
            <a:prstDash val="solid"/>
          </a:ln>
          <a:effectLst>
            <a:outerShdw dist="17780" dir="2700000" algn="bl" rotWithShape="0">
              <a:srgbClr val="B5C1E2">
                <a:alpha val="100000"/>
              </a:srgbClr>
            </a:outerShdw>
          </a:effectLst>
        </p:spPr>
      </p:sp>
      <p:sp>
        <p:nvSpPr>
          <p:cNvPr id="17" name="Shape 14"/>
          <p:cNvSpPr/>
          <p:nvPr/>
        </p:nvSpPr>
        <p:spPr>
          <a:xfrm>
            <a:off x="7388662" y="5715476"/>
            <a:ext cx="91440" cy="1834158"/>
          </a:xfrm>
          <a:prstGeom prst="roundRect">
            <a:avLst>
              <a:gd name="adj" fmla="val 189795"/>
            </a:avLst>
          </a:prstGeom>
          <a:solidFill>
            <a:srgbClr val="A2B9F9"/>
          </a:solidFill>
          <a:ln/>
        </p:spPr>
      </p:sp>
      <p:sp>
        <p:nvSpPr>
          <p:cNvPr id="18" name="Text 15"/>
          <p:cNvSpPr/>
          <p:nvPr/>
        </p:nvSpPr>
        <p:spPr>
          <a:xfrm>
            <a:off x="7695724" y="5931098"/>
            <a:ext cx="2892385" cy="361474"/>
          </a:xfrm>
          <a:prstGeom prst="rect">
            <a:avLst/>
          </a:prstGeom>
          <a:noFill/>
          <a:ln/>
        </p:spPr>
        <p:txBody>
          <a:bodyPr wrap="none" lIns="0" tIns="0" rIns="0" bIns="0" rtlCol="0" anchor="t"/>
          <a:lstStyle/>
          <a:p>
            <a:pPr marL="0" indent="0" algn="l">
              <a:lnSpc>
                <a:spcPts val="2800"/>
              </a:lnSpc>
              <a:buNone/>
            </a:pPr>
            <a:r>
              <a:rPr lang="en-US" sz="2250" dirty="0">
                <a:solidFill>
                  <a:srgbClr val="666666"/>
                </a:solidFill>
                <a:latin typeface="Outfit Medium" pitchFamily="34" charset="0"/>
                <a:ea typeface="Outfit Medium" pitchFamily="34" charset="-122"/>
                <a:cs typeface="Outfit Medium" pitchFamily="34" charset="-120"/>
              </a:rPr>
              <a:t>Clear Market Demand</a:t>
            </a:r>
            <a:endParaRPr lang="en-US" sz="2250" dirty="0"/>
          </a:p>
        </p:txBody>
      </p:sp>
      <p:sp>
        <p:nvSpPr>
          <p:cNvPr id="19" name="Text 16"/>
          <p:cNvSpPr/>
          <p:nvPr/>
        </p:nvSpPr>
        <p:spPr>
          <a:xfrm>
            <a:off x="7695724" y="6408182"/>
            <a:ext cx="6044208" cy="617220"/>
          </a:xfrm>
          <a:prstGeom prst="rect">
            <a:avLst/>
          </a:prstGeom>
          <a:noFill/>
          <a:ln/>
        </p:spPr>
        <p:txBody>
          <a:bodyPr wrap="square" lIns="0" tIns="0" rIns="0" bIns="0" rtlCol="0" anchor="t"/>
          <a:lstStyle/>
          <a:p>
            <a:pPr marL="0" indent="0" algn="l">
              <a:lnSpc>
                <a:spcPts val="2400"/>
              </a:lnSpc>
              <a:buNone/>
            </a:pPr>
            <a:r>
              <a:rPr lang="en-US" sz="1500" dirty="0">
                <a:solidFill>
                  <a:srgbClr val="666666"/>
                </a:solidFill>
                <a:latin typeface="IBM Plex Sans" pitchFamily="34" charset="0"/>
                <a:ea typeface="IBM Plex Sans" pitchFamily="34" charset="-122"/>
                <a:cs typeface="IBM Plex Sans" pitchFamily="34" charset="-120"/>
              </a:rPr>
              <a:t>Frequent search trends, such as “Ola vs Uber price,” indicate a high, latent demand for a reliable, aggregated fare comparison tool.</a:t>
            </a:r>
            <a:endParaRPr lang="en-US" sz="1500" dirty="0"/>
          </a:p>
        </p:txBody>
      </p:sp>
      <p:sp>
        <p:nvSpPr>
          <p:cNvPr id="20" name="TextBox 19"/>
          <p:cNvSpPr txBox="1"/>
          <p:nvPr/>
        </p:nvSpPr>
        <p:spPr>
          <a:xfrm>
            <a:off x="12688967" y="7795263"/>
            <a:ext cx="1828800" cy="373262"/>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wrap="square" rtlCol="0">
            <a:spAutoFit/>
          </a:bodyPr>
          <a:lstStyle/>
          <a:p>
            <a:endParaRPr lang="en-IN" dirty="0">
              <a:solidFill>
                <a:schemeClr val="bg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1614130"/>
            <a:ext cx="8872657" cy="708779"/>
          </a:xfrm>
          <a:prstGeom prst="rect">
            <a:avLst/>
          </a:prstGeom>
          <a:noFill/>
          <a:ln/>
        </p:spPr>
        <p:txBody>
          <a:bodyPr wrap="none" lIns="0" tIns="0" rIns="0" bIns="0" rtlCol="0" anchor="t"/>
          <a:lstStyle/>
          <a:p>
            <a:pPr marL="0" indent="0" algn="l">
              <a:lnSpc>
                <a:spcPts val="5550"/>
              </a:lnSpc>
              <a:buNone/>
            </a:pPr>
            <a:r>
              <a:rPr lang="en-US" sz="4450" dirty="0">
                <a:solidFill>
                  <a:srgbClr val="3F6FF3"/>
                </a:solidFill>
                <a:latin typeface="Outfit Medium" pitchFamily="34" charset="0"/>
                <a:ea typeface="Outfit Medium" pitchFamily="34" charset="-122"/>
                <a:cs typeface="Outfit Medium" pitchFamily="34" charset="-120"/>
              </a:rPr>
              <a:t>Strategic Opportunities for Growth</a:t>
            </a:r>
            <a:endParaRPr lang="en-US" sz="4450" dirty="0"/>
          </a:p>
        </p:txBody>
      </p:sp>
      <p:sp>
        <p:nvSpPr>
          <p:cNvPr id="3" name="Shape 1"/>
          <p:cNvSpPr/>
          <p:nvPr/>
        </p:nvSpPr>
        <p:spPr>
          <a:xfrm>
            <a:off x="793790" y="2776538"/>
            <a:ext cx="510302" cy="510302"/>
          </a:xfrm>
          <a:prstGeom prst="roundRect">
            <a:avLst>
              <a:gd name="adj" fmla="val 40005"/>
            </a:avLst>
          </a:prstGeom>
          <a:solidFill>
            <a:srgbClr val="CFDBFC"/>
          </a:solidFill>
          <a:ln w="7620">
            <a:solidFill>
              <a:srgbClr val="B5C1E2"/>
            </a:solidFill>
            <a:prstDash val="solid"/>
          </a:ln>
          <a:effectLst>
            <a:outerShdw dist="20320" dir="2700000" algn="bl" rotWithShape="0">
              <a:srgbClr val="B5C1E2">
                <a:alpha val="100000"/>
              </a:srgbClr>
            </a:outerShdw>
          </a:effectLst>
        </p:spPr>
      </p:sp>
      <p:sp>
        <p:nvSpPr>
          <p:cNvPr id="4" name="Text 2"/>
          <p:cNvSpPr/>
          <p:nvPr/>
        </p:nvSpPr>
        <p:spPr>
          <a:xfrm>
            <a:off x="1530906" y="2819043"/>
            <a:ext cx="4639151" cy="425291"/>
          </a:xfrm>
          <a:prstGeom prst="rect">
            <a:avLst/>
          </a:prstGeom>
          <a:noFill/>
          <a:ln/>
        </p:spPr>
        <p:txBody>
          <a:bodyPr wrap="none" lIns="0" tIns="0" rIns="0" bIns="0" rtlCol="0" anchor="t"/>
          <a:lstStyle/>
          <a:p>
            <a:pPr marL="0" indent="0" algn="l">
              <a:lnSpc>
                <a:spcPts val="3300"/>
              </a:lnSpc>
              <a:buNone/>
            </a:pPr>
            <a:r>
              <a:rPr lang="en-US" sz="2650" dirty="0">
                <a:solidFill>
                  <a:srgbClr val="666666"/>
                </a:solidFill>
                <a:latin typeface="Outfit Medium" pitchFamily="34" charset="0"/>
                <a:ea typeface="Outfit Medium" pitchFamily="34" charset="-122"/>
                <a:cs typeface="Outfit Medium" pitchFamily="34" charset="-120"/>
              </a:rPr>
              <a:t>Leverage Trusted Brand Equity</a:t>
            </a:r>
            <a:endParaRPr lang="en-US" sz="2650" dirty="0"/>
          </a:p>
        </p:txBody>
      </p:sp>
      <p:sp>
        <p:nvSpPr>
          <p:cNvPr id="5" name="Text 3"/>
          <p:cNvSpPr/>
          <p:nvPr/>
        </p:nvSpPr>
        <p:spPr>
          <a:xfrm>
            <a:off x="1530906" y="3380423"/>
            <a:ext cx="5642491" cy="1088708"/>
          </a:xfrm>
          <a:prstGeom prst="rect">
            <a:avLst/>
          </a:prstGeom>
          <a:noFill/>
          <a:ln/>
        </p:spPr>
        <p:txBody>
          <a:bodyPr wrap="square" lIns="0" tIns="0" rIns="0" bIns="0" rtlCol="0" anchor="t"/>
          <a:lstStyle/>
          <a:p>
            <a:pPr marL="0" indent="0" algn="l">
              <a:lnSpc>
                <a:spcPts val="2850"/>
              </a:lnSpc>
              <a:buNone/>
            </a:pPr>
            <a:r>
              <a:rPr lang="en-US" sz="1750" dirty="0">
                <a:solidFill>
                  <a:srgbClr val="666666"/>
                </a:solidFill>
                <a:latin typeface="IBM Plex Sans" pitchFamily="34" charset="0"/>
                <a:ea typeface="IBM Plex Sans" pitchFamily="34" charset="-122"/>
                <a:cs typeface="IBM Plex Sans" pitchFamily="34" charset="-120"/>
              </a:rPr>
              <a:t>Build on Buyhatke’s established, trusted reputation for </a:t>
            </a:r>
            <a:r>
              <a:rPr lang="en-US" sz="1750" dirty="0">
                <a:solidFill>
                  <a:srgbClr val="FFAD94"/>
                </a:solidFill>
                <a:latin typeface="IBM Plex Sans" pitchFamily="34" charset="0"/>
                <a:ea typeface="IBM Plex Sans" pitchFamily="34" charset="-122"/>
                <a:cs typeface="IBM Plex Sans" pitchFamily="34" charset="-120"/>
              </a:rPr>
              <a:t>comparison and savings</a:t>
            </a:r>
            <a:r>
              <a:rPr lang="en-US" sz="1750" dirty="0">
                <a:solidFill>
                  <a:srgbClr val="666666"/>
                </a:solidFill>
                <a:latin typeface="IBM Plex Sans" pitchFamily="34" charset="0"/>
                <a:ea typeface="IBM Plex Sans" pitchFamily="34" charset="-122"/>
                <a:cs typeface="IBM Plex Sans" pitchFamily="34" charset="-120"/>
              </a:rPr>
              <a:t> beyond e-commerce into the mobility sector.</a:t>
            </a:r>
            <a:endParaRPr lang="en-US" sz="1750" dirty="0"/>
          </a:p>
        </p:txBody>
      </p:sp>
      <p:sp>
        <p:nvSpPr>
          <p:cNvPr id="6" name="Shape 4"/>
          <p:cNvSpPr/>
          <p:nvPr/>
        </p:nvSpPr>
        <p:spPr>
          <a:xfrm>
            <a:off x="7456884" y="2776538"/>
            <a:ext cx="510302" cy="510302"/>
          </a:xfrm>
          <a:prstGeom prst="roundRect">
            <a:avLst>
              <a:gd name="adj" fmla="val 40005"/>
            </a:avLst>
          </a:prstGeom>
          <a:solidFill>
            <a:srgbClr val="CFDBFC"/>
          </a:solidFill>
          <a:ln w="7620">
            <a:solidFill>
              <a:srgbClr val="B5C1E2"/>
            </a:solidFill>
            <a:prstDash val="solid"/>
          </a:ln>
          <a:effectLst>
            <a:outerShdw dist="20320" dir="2700000" algn="bl" rotWithShape="0">
              <a:srgbClr val="B5C1E2">
                <a:alpha val="100000"/>
              </a:srgbClr>
            </a:outerShdw>
          </a:effectLst>
        </p:spPr>
      </p:sp>
      <p:sp>
        <p:nvSpPr>
          <p:cNvPr id="7" name="Text 5"/>
          <p:cNvSpPr/>
          <p:nvPr/>
        </p:nvSpPr>
        <p:spPr>
          <a:xfrm>
            <a:off x="8194000" y="2819043"/>
            <a:ext cx="4288155" cy="425291"/>
          </a:xfrm>
          <a:prstGeom prst="rect">
            <a:avLst/>
          </a:prstGeom>
          <a:noFill/>
          <a:ln/>
        </p:spPr>
        <p:txBody>
          <a:bodyPr wrap="none" lIns="0" tIns="0" rIns="0" bIns="0" rtlCol="0" anchor="t"/>
          <a:lstStyle/>
          <a:p>
            <a:pPr marL="0" indent="0" algn="l">
              <a:lnSpc>
                <a:spcPts val="3300"/>
              </a:lnSpc>
              <a:buNone/>
            </a:pPr>
            <a:r>
              <a:rPr lang="en-US" sz="2650" dirty="0">
                <a:solidFill>
                  <a:srgbClr val="666666"/>
                </a:solidFill>
                <a:latin typeface="Outfit Medium" pitchFamily="34" charset="0"/>
                <a:ea typeface="Outfit Medium" pitchFamily="34" charset="-122"/>
                <a:cs typeface="Outfit Medium" pitchFamily="34" charset="-120"/>
              </a:rPr>
              <a:t>Integrate Into Daily Routines</a:t>
            </a:r>
            <a:endParaRPr lang="en-US" sz="2650" dirty="0"/>
          </a:p>
        </p:txBody>
      </p:sp>
      <p:sp>
        <p:nvSpPr>
          <p:cNvPr id="8" name="Text 6"/>
          <p:cNvSpPr/>
          <p:nvPr/>
        </p:nvSpPr>
        <p:spPr>
          <a:xfrm>
            <a:off x="8194000" y="3380423"/>
            <a:ext cx="5642610" cy="1088708"/>
          </a:xfrm>
          <a:prstGeom prst="rect">
            <a:avLst/>
          </a:prstGeom>
          <a:noFill/>
          <a:ln/>
        </p:spPr>
        <p:txBody>
          <a:bodyPr wrap="square" lIns="0" tIns="0" rIns="0" bIns="0" rtlCol="0" anchor="t"/>
          <a:lstStyle/>
          <a:p>
            <a:pPr marL="0" indent="0" algn="l">
              <a:lnSpc>
                <a:spcPts val="2850"/>
              </a:lnSpc>
              <a:buNone/>
            </a:pPr>
            <a:r>
              <a:rPr lang="en-US" sz="1750" dirty="0">
                <a:solidFill>
                  <a:srgbClr val="666666"/>
                </a:solidFill>
                <a:latin typeface="IBM Plex Sans" pitchFamily="34" charset="0"/>
                <a:ea typeface="IBM Plex Sans" pitchFamily="34" charset="-122"/>
                <a:cs typeface="IBM Plex Sans" pitchFamily="34" charset="-120"/>
              </a:rPr>
              <a:t>Position Cab Compare not as a separate app, but as an essential tool for daily commute, transforming it into a habitual check.</a:t>
            </a:r>
            <a:endParaRPr lang="en-US" sz="1750" dirty="0"/>
          </a:p>
        </p:txBody>
      </p:sp>
      <p:sp>
        <p:nvSpPr>
          <p:cNvPr id="9" name="Shape 7"/>
          <p:cNvSpPr/>
          <p:nvPr/>
        </p:nvSpPr>
        <p:spPr>
          <a:xfrm>
            <a:off x="793790" y="4922758"/>
            <a:ext cx="510302" cy="510302"/>
          </a:xfrm>
          <a:prstGeom prst="roundRect">
            <a:avLst>
              <a:gd name="adj" fmla="val 40005"/>
            </a:avLst>
          </a:prstGeom>
          <a:solidFill>
            <a:srgbClr val="CFDBFC"/>
          </a:solidFill>
          <a:ln w="7620">
            <a:solidFill>
              <a:srgbClr val="B5C1E2"/>
            </a:solidFill>
            <a:prstDash val="solid"/>
          </a:ln>
          <a:effectLst>
            <a:outerShdw dist="20320" dir="2700000" algn="bl" rotWithShape="0">
              <a:srgbClr val="B5C1E2">
                <a:alpha val="100000"/>
              </a:srgbClr>
            </a:outerShdw>
          </a:effectLst>
        </p:spPr>
      </p:sp>
      <p:sp>
        <p:nvSpPr>
          <p:cNvPr id="10" name="Text 8"/>
          <p:cNvSpPr/>
          <p:nvPr/>
        </p:nvSpPr>
        <p:spPr>
          <a:xfrm>
            <a:off x="1530906" y="4965263"/>
            <a:ext cx="4378285" cy="425291"/>
          </a:xfrm>
          <a:prstGeom prst="rect">
            <a:avLst/>
          </a:prstGeom>
          <a:noFill/>
          <a:ln/>
        </p:spPr>
        <p:txBody>
          <a:bodyPr wrap="none" lIns="0" tIns="0" rIns="0" bIns="0" rtlCol="0" anchor="t"/>
          <a:lstStyle/>
          <a:p>
            <a:pPr marL="0" indent="0" algn="l">
              <a:lnSpc>
                <a:spcPts val="3300"/>
              </a:lnSpc>
              <a:buNone/>
            </a:pPr>
            <a:r>
              <a:rPr lang="en-US" sz="2650" dirty="0">
                <a:solidFill>
                  <a:srgbClr val="666666"/>
                </a:solidFill>
                <a:latin typeface="Outfit Medium" pitchFamily="34" charset="0"/>
                <a:ea typeface="Outfit Medium" pitchFamily="34" charset="-122"/>
                <a:cs typeface="Outfit Medium" pitchFamily="34" charset="-120"/>
              </a:rPr>
              <a:t>Drive Cross-Feature Synergy</a:t>
            </a:r>
            <a:endParaRPr lang="en-US" sz="2650" dirty="0"/>
          </a:p>
        </p:txBody>
      </p:sp>
      <p:sp>
        <p:nvSpPr>
          <p:cNvPr id="11" name="Text 9"/>
          <p:cNvSpPr/>
          <p:nvPr/>
        </p:nvSpPr>
        <p:spPr>
          <a:xfrm>
            <a:off x="1530906" y="5526643"/>
            <a:ext cx="5642491" cy="1088708"/>
          </a:xfrm>
          <a:prstGeom prst="rect">
            <a:avLst/>
          </a:prstGeom>
          <a:noFill/>
          <a:ln/>
        </p:spPr>
        <p:txBody>
          <a:bodyPr wrap="square" lIns="0" tIns="0" rIns="0" bIns="0" rtlCol="0" anchor="t"/>
          <a:lstStyle/>
          <a:p>
            <a:pPr marL="0" indent="0" algn="l">
              <a:lnSpc>
                <a:spcPts val="2850"/>
              </a:lnSpc>
              <a:buNone/>
            </a:pPr>
            <a:r>
              <a:rPr lang="en-US" sz="1750" dirty="0">
                <a:solidFill>
                  <a:srgbClr val="666666"/>
                </a:solidFill>
                <a:latin typeface="IBM Plex Sans" pitchFamily="34" charset="0"/>
                <a:ea typeface="IBM Plex Sans" pitchFamily="34" charset="-122"/>
                <a:cs typeface="IBM Plex Sans" pitchFamily="34" charset="-120"/>
              </a:rPr>
              <a:t>Promote a unified value proposition: </a:t>
            </a:r>
            <a:r>
              <a:rPr lang="en-US" sz="1750" b="1" dirty="0">
                <a:solidFill>
                  <a:srgbClr val="666666"/>
                </a:solidFill>
                <a:latin typeface="IBM Plex Sans" pitchFamily="34" charset="0"/>
                <a:ea typeface="IBM Plex Sans" pitchFamily="34" charset="-122"/>
                <a:cs typeface="IBM Plex Sans" pitchFamily="34" charset="-120"/>
              </a:rPr>
              <a:t>“Save while shopping, save while riding.”</a:t>
            </a:r>
            <a:r>
              <a:rPr lang="en-US" sz="1750" dirty="0">
                <a:solidFill>
                  <a:srgbClr val="666666"/>
                </a:solidFill>
                <a:latin typeface="IBM Plex Sans" pitchFamily="34" charset="0"/>
                <a:ea typeface="IBM Plex Sans" pitchFamily="34" charset="-122"/>
                <a:cs typeface="IBM Plex Sans" pitchFamily="34" charset="-120"/>
              </a:rPr>
              <a:t> Connect savings from one vertical to another.</a:t>
            </a:r>
            <a:endParaRPr lang="en-US" sz="1750" dirty="0"/>
          </a:p>
        </p:txBody>
      </p:sp>
      <p:sp>
        <p:nvSpPr>
          <p:cNvPr id="12" name="Shape 10"/>
          <p:cNvSpPr/>
          <p:nvPr/>
        </p:nvSpPr>
        <p:spPr>
          <a:xfrm>
            <a:off x="7456884" y="4922758"/>
            <a:ext cx="510302" cy="510302"/>
          </a:xfrm>
          <a:prstGeom prst="roundRect">
            <a:avLst>
              <a:gd name="adj" fmla="val 40005"/>
            </a:avLst>
          </a:prstGeom>
          <a:solidFill>
            <a:srgbClr val="CFDBFC"/>
          </a:solidFill>
          <a:ln w="7620">
            <a:solidFill>
              <a:srgbClr val="B5C1E2"/>
            </a:solidFill>
            <a:prstDash val="solid"/>
          </a:ln>
          <a:effectLst>
            <a:outerShdw dist="20320" dir="2700000" algn="bl" rotWithShape="0">
              <a:srgbClr val="B5C1E2">
                <a:alpha val="100000"/>
              </a:srgbClr>
            </a:outerShdw>
          </a:effectLst>
        </p:spPr>
      </p:sp>
      <p:sp>
        <p:nvSpPr>
          <p:cNvPr id="13" name="Text 11"/>
          <p:cNvSpPr/>
          <p:nvPr/>
        </p:nvSpPr>
        <p:spPr>
          <a:xfrm>
            <a:off x="8194000" y="4965263"/>
            <a:ext cx="3402330" cy="425291"/>
          </a:xfrm>
          <a:prstGeom prst="rect">
            <a:avLst/>
          </a:prstGeom>
          <a:noFill/>
          <a:ln/>
        </p:spPr>
        <p:txBody>
          <a:bodyPr wrap="none" lIns="0" tIns="0" rIns="0" bIns="0" rtlCol="0" anchor="t"/>
          <a:lstStyle/>
          <a:p>
            <a:pPr marL="0" indent="0" algn="l">
              <a:lnSpc>
                <a:spcPts val="3300"/>
              </a:lnSpc>
              <a:buNone/>
            </a:pPr>
            <a:r>
              <a:rPr lang="en-US" sz="2650" dirty="0">
                <a:solidFill>
                  <a:srgbClr val="666666"/>
                </a:solidFill>
                <a:latin typeface="Outfit Medium" pitchFamily="34" charset="0"/>
                <a:ea typeface="Outfit Medium" pitchFamily="34" charset="-122"/>
                <a:cs typeface="Outfit Medium" pitchFamily="34" charset="-120"/>
              </a:rPr>
              <a:t>Form Daily Use Habits</a:t>
            </a:r>
            <a:endParaRPr lang="en-US" sz="2650" dirty="0"/>
          </a:p>
        </p:txBody>
      </p:sp>
      <p:sp>
        <p:nvSpPr>
          <p:cNvPr id="14" name="Text 12"/>
          <p:cNvSpPr/>
          <p:nvPr/>
        </p:nvSpPr>
        <p:spPr>
          <a:xfrm>
            <a:off x="8194000" y="5526643"/>
            <a:ext cx="5642610" cy="1088708"/>
          </a:xfrm>
          <a:prstGeom prst="rect">
            <a:avLst/>
          </a:prstGeom>
          <a:noFill/>
          <a:ln/>
        </p:spPr>
        <p:txBody>
          <a:bodyPr wrap="square" lIns="0" tIns="0" rIns="0" bIns="0" rtlCol="0" anchor="t"/>
          <a:lstStyle/>
          <a:p>
            <a:pPr marL="0" indent="0" algn="l">
              <a:lnSpc>
                <a:spcPts val="2850"/>
              </a:lnSpc>
              <a:buNone/>
            </a:pPr>
            <a:r>
              <a:rPr lang="en-US" sz="1750" dirty="0">
                <a:solidFill>
                  <a:srgbClr val="666666"/>
                </a:solidFill>
                <a:latin typeface="IBM Plex Sans" pitchFamily="34" charset="0"/>
                <a:ea typeface="IBM Plex Sans" pitchFamily="34" charset="-122"/>
                <a:cs typeface="IBM Plex Sans" pitchFamily="34" charset="-120"/>
              </a:rPr>
              <a:t>Utilize behavioral science principles, including gamification and personalization, to solidify the daily user habit loop.</a:t>
            </a:r>
            <a:endParaRPr lang="en-US" sz="1750" dirty="0"/>
          </a:p>
        </p:txBody>
      </p:sp>
      <p:sp>
        <p:nvSpPr>
          <p:cNvPr id="15" name="TextBox 14"/>
          <p:cNvSpPr txBox="1"/>
          <p:nvPr/>
        </p:nvSpPr>
        <p:spPr>
          <a:xfrm>
            <a:off x="12688967" y="7795263"/>
            <a:ext cx="1828800" cy="373262"/>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wrap="square" rtlCol="0">
            <a:spAutoFit/>
          </a:bodyPr>
          <a:lstStyle/>
          <a:p>
            <a:endParaRPr lang="en-IN" dirty="0">
              <a:solidFill>
                <a:schemeClr val="bg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533281" y="545783"/>
            <a:ext cx="8684181" cy="476250"/>
          </a:xfrm>
          <a:prstGeom prst="rect">
            <a:avLst/>
          </a:prstGeom>
          <a:noFill/>
          <a:ln/>
        </p:spPr>
        <p:txBody>
          <a:bodyPr wrap="none" lIns="0" tIns="0" rIns="0" bIns="0" rtlCol="0" anchor="t"/>
          <a:lstStyle/>
          <a:p>
            <a:pPr marL="0" indent="0" algn="l">
              <a:lnSpc>
                <a:spcPts val="3700"/>
              </a:lnSpc>
              <a:buNone/>
            </a:pPr>
            <a:r>
              <a:rPr lang="en-US" sz="2950" dirty="0">
                <a:solidFill>
                  <a:srgbClr val="3F6FF3"/>
                </a:solidFill>
                <a:latin typeface="Outfit Medium" pitchFamily="34" charset="0"/>
                <a:ea typeface="Outfit Medium" pitchFamily="34" charset="-122"/>
                <a:cs typeface="Outfit Medium" pitchFamily="34" charset="-120"/>
              </a:rPr>
              <a:t>Product Enhancements: Making Cab Compare Core</a:t>
            </a:r>
            <a:endParaRPr lang="en-US" sz="2950" dirty="0"/>
          </a:p>
        </p:txBody>
      </p:sp>
      <p:sp>
        <p:nvSpPr>
          <p:cNvPr id="3" name="Text 1"/>
          <p:cNvSpPr/>
          <p:nvPr/>
        </p:nvSpPr>
        <p:spPr>
          <a:xfrm>
            <a:off x="533281" y="1402794"/>
            <a:ext cx="3047643" cy="381000"/>
          </a:xfrm>
          <a:prstGeom prst="rect">
            <a:avLst/>
          </a:prstGeom>
          <a:noFill/>
          <a:ln/>
        </p:spPr>
        <p:txBody>
          <a:bodyPr wrap="none" lIns="0" tIns="0" rIns="0" bIns="0" rtlCol="0" anchor="t"/>
          <a:lstStyle/>
          <a:p>
            <a:pPr marL="0" indent="0" algn="l">
              <a:lnSpc>
                <a:spcPts val="2950"/>
              </a:lnSpc>
              <a:buNone/>
            </a:pPr>
            <a:r>
              <a:rPr lang="en-US" sz="2350" dirty="0">
                <a:solidFill>
                  <a:srgbClr val="3F6FF3"/>
                </a:solidFill>
                <a:latin typeface="Outfit Medium" pitchFamily="34" charset="0"/>
                <a:ea typeface="Outfit Medium" pitchFamily="34" charset="-122"/>
                <a:cs typeface="Outfit Medium" pitchFamily="34" charset="-120"/>
              </a:rPr>
              <a:t>UX Goal:</a:t>
            </a:r>
            <a:endParaRPr lang="en-US" sz="2350" dirty="0"/>
          </a:p>
        </p:txBody>
      </p:sp>
      <p:sp>
        <p:nvSpPr>
          <p:cNvPr id="4" name="Text 2"/>
          <p:cNvSpPr/>
          <p:nvPr/>
        </p:nvSpPr>
        <p:spPr>
          <a:xfrm>
            <a:off x="533281" y="1936075"/>
            <a:ext cx="7989570" cy="1313974"/>
          </a:xfrm>
          <a:prstGeom prst="rect">
            <a:avLst/>
          </a:prstGeom>
          <a:noFill/>
          <a:ln/>
        </p:spPr>
        <p:txBody>
          <a:bodyPr wrap="square" lIns="0" tIns="0" rIns="0" bIns="0" rtlCol="0" anchor="t"/>
          <a:lstStyle/>
          <a:p>
            <a:pPr marL="0" indent="0" algn="l">
              <a:lnSpc>
                <a:spcPts val="5150"/>
              </a:lnSpc>
              <a:buNone/>
            </a:pPr>
            <a:r>
              <a:rPr lang="en-US" sz="4100" dirty="0">
                <a:solidFill>
                  <a:srgbClr val="3F6FF3"/>
                </a:solidFill>
                <a:latin typeface="Outfit Medium" pitchFamily="34" charset="0"/>
                <a:ea typeface="Outfit Medium" pitchFamily="34" charset="-122"/>
                <a:cs typeface="Outfit Medium" pitchFamily="34" charset="-120"/>
              </a:rPr>
              <a:t>Reduce Friction, Create Habit Loop.</a:t>
            </a:r>
            <a:endParaRPr lang="en-US" sz="4100" dirty="0"/>
          </a:p>
        </p:txBody>
      </p:sp>
      <p:sp>
        <p:nvSpPr>
          <p:cNvPr id="5" name="Text 3"/>
          <p:cNvSpPr/>
          <p:nvPr/>
        </p:nvSpPr>
        <p:spPr>
          <a:xfrm>
            <a:off x="533281" y="3402330"/>
            <a:ext cx="7989570" cy="487680"/>
          </a:xfrm>
          <a:prstGeom prst="rect">
            <a:avLst/>
          </a:prstGeom>
          <a:noFill/>
          <a:ln/>
        </p:spPr>
        <p:txBody>
          <a:bodyPr wrap="square" lIns="0" tIns="0" rIns="0" bIns="0" rtlCol="0" anchor="t"/>
          <a:lstStyle/>
          <a:p>
            <a:pPr marL="0" indent="0" algn="l">
              <a:lnSpc>
                <a:spcPts val="1900"/>
              </a:lnSpc>
              <a:buNone/>
            </a:pPr>
            <a:r>
              <a:rPr lang="en-US" sz="1150" dirty="0">
                <a:solidFill>
                  <a:srgbClr val="666666"/>
                </a:solidFill>
                <a:latin typeface="IBM Plex Sans" pitchFamily="34" charset="0"/>
                <a:ea typeface="IBM Plex Sans" pitchFamily="34" charset="-122"/>
                <a:cs typeface="IBM Plex Sans" pitchFamily="34" charset="-120"/>
              </a:rPr>
              <a:t>By streamlining access and adding intelligent features, we aim to increase the comparison frequency, making Buyhatke the first app users check before booking a ride.</a:t>
            </a:r>
            <a:endParaRPr lang="en-US" sz="1150" dirty="0"/>
          </a:p>
        </p:txBody>
      </p:sp>
      <p:pic>
        <p:nvPicPr>
          <p:cNvPr id="6" name="Image 0" descr="preencoded.png"/>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590431" y="4066044"/>
            <a:ext cx="228481" cy="228481"/>
          </a:xfrm>
          <a:prstGeom prst="rect">
            <a:avLst/>
          </a:prstGeom>
        </p:spPr>
      </p:pic>
      <p:sp>
        <p:nvSpPr>
          <p:cNvPr id="7" name="Text 4"/>
          <p:cNvSpPr/>
          <p:nvPr/>
        </p:nvSpPr>
        <p:spPr>
          <a:xfrm>
            <a:off x="1028343" y="4061341"/>
            <a:ext cx="1904762" cy="238125"/>
          </a:xfrm>
          <a:prstGeom prst="rect">
            <a:avLst/>
          </a:prstGeom>
          <a:noFill/>
          <a:ln/>
        </p:spPr>
        <p:txBody>
          <a:bodyPr wrap="none" lIns="0" tIns="0" rIns="0" bIns="0" rtlCol="0" anchor="t"/>
          <a:lstStyle/>
          <a:p>
            <a:pPr marL="0" indent="0" algn="l">
              <a:lnSpc>
                <a:spcPts val="1850"/>
              </a:lnSpc>
              <a:buNone/>
            </a:pPr>
            <a:r>
              <a:rPr lang="en-US" sz="1450" dirty="0">
                <a:solidFill>
                  <a:srgbClr val="666666"/>
                </a:solidFill>
                <a:latin typeface="Outfit Medium" pitchFamily="34" charset="0"/>
                <a:ea typeface="Outfit Medium" pitchFamily="34" charset="-122"/>
                <a:cs typeface="Outfit Medium" pitchFamily="34" charset="-120"/>
              </a:rPr>
              <a:t>Homepage Shortcut</a:t>
            </a:r>
            <a:endParaRPr lang="en-US" sz="1450" dirty="0"/>
          </a:p>
        </p:txBody>
      </p:sp>
      <p:sp>
        <p:nvSpPr>
          <p:cNvPr id="8" name="Text 5"/>
          <p:cNvSpPr/>
          <p:nvPr/>
        </p:nvSpPr>
        <p:spPr>
          <a:xfrm>
            <a:off x="1028343" y="4451747"/>
            <a:ext cx="7494508" cy="243840"/>
          </a:xfrm>
          <a:prstGeom prst="rect">
            <a:avLst/>
          </a:prstGeom>
          <a:noFill/>
          <a:ln/>
        </p:spPr>
        <p:txBody>
          <a:bodyPr wrap="none" lIns="0" tIns="0" rIns="0" bIns="0" rtlCol="0" anchor="t"/>
          <a:lstStyle/>
          <a:p>
            <a:pPr marL="0" indent="0" algn="l">
              <a:lnSpc>
                <a:spcPts val="1900"/>
              </a:lnSpc>
              <a:buNone/>
            </a:pPr>
            <a:r>
              <a:rPr lang="en-US" sz="1150" dirty="0">
                <a:solidFill>
                  <a:srgbClr val="666666"/>
                </a:solidFill>
                <a:latin typeface="IBM Plex Sans" pitchFamily="34" charset="0"/>
                <a:ea typeface="IBM Plex Sans" pitchFamily="34" charset="-122"/>
                <a:cs typeface="IBM Plex Sans" pitchFamily="34" charset="-120"/>
              </a:rPr>
              <a:t>Prominent "Compare Cabs" tile on the top navigation for instant access.</a:t>
            </a:r>
            <a:endParaRPr lang="en-US" sz="1150" dirty="0"/>
          </a:p>
        </p:txBody>
      </p:sp>
      <p:pic>
        <p:nvPicPr>
          <p:cNvPr id="9" name="Image 1" descr="preencoded.png"/>
          <p:cNvPicPr>
            <a:picLocks noChangeAspect="1"/>
          </p:cNvPicPr>
          <p:nvPr/>
        </p:nvPicPr>
        <p:blipFill>
          <a:blip r:embed="rId3">
            <a:extLst>
              <a:ext uri="{96DAC541-7B7A-43D3-8B79-37D633B846F1}">
                <asvg:svgBlip xmlns:asvg="http://schemas.microsoft.com/office/drawing/2016/SVG/main" xmlns="" r:embed="rId5"/>
              </a:ext>
            </a:extLst>
          </a:blip>
          <a:stretch>
            <a:fillRect/>
          </a:stretch>
        </p:blipFill>
        <p:spPr>
          <a:xfrm>
            <a:off x="590431" y="5004971"/>
            <a:ext cx="228481" cy="228481"/>
          </a:xfrm>
          <a:prstGeom prst="rect">
            <a:avLst/>
          </a:prstGeom>
        </p:spPr>
      </p:pic>
      <p:sp>
        <p:nvSpPr>
          <p:cNvPr id="10" name="Text 6"/>
          <p:cNvSpPr/>
          <p:nvPr/>
        </p:nvSpPr>
        <p:spPr>
          <a:xfrm>
            <a:off x="1028343" y="5000268"/>
            <a:ext cx="2336602" cy="238125"/>
          </a:xfrm>
          <a:prstGeom prst="rect">
            <a:avLst/>
          </a:prstGeom>
          <a:noFill/>
          <a:ln/>
        </p:spPr>
        <p:txBody>
          <a:bodyPr wrap="none" lIns="0" tIns="0" rIns="0" bIns="0" rtlCol="0" anchor="t"/>
          <a:lstStyle/>
          <a:p>
            <a:pPr marL="0" indent="0" algn="l">
              <a:lnSpc>
                <a:spcPts val="1850"/>
              </a:lnSpc>
              <a:buNone/>
            </a:pPr>
            <a:r>
              <a:rPr lang="en-US" sz="1450" dirty="0">
                <a:solidFill>
                  <a:srgbClr val="666666"/>
                </a:solidFill>
                <a:latin typeface="Outfit Medium" pitchFamily="34" charset="0"/>
                <a:ea typeface="Outfit Medium" pitchFamily="34" charset="-122"/>
                <a:cs typeface="Outfit Medium" pitchFamily="34" charset="-120"/>
              </a:rPr>
              <a:t>Smart Recall &amp; Destinations</a:t>
            </a:r>
            <a:endParaRPr lang="en-US" sz="1450" dirty="0"/>
          </a:p>
        </p:txBody>
      </p:sp>
      <p:sp>
        <p:nvSpPr>
          <p:cNvPr id="11" name="Text 7"/>
          <p:cNvSpPr/>
          <p:nvPr/>
        </p:nvSpPr>
        <p:spPr>
          <a:xfrm>
            <a:off x="1028343" y="5390674"/>
            <a:ext cx="7494508" cy="243840"/>
          </a:xfrm>
          <a:prstGeom prst="rect">
            <a:avLst/>
          </a:prstGeom>
          <a:noFill/>
          <a:ln/>
        </p:spPr>
        <p:txBody>
          <a:bodyPr wrap="none" lIns="0" tIns="0" rIns="0" bIns="0" rtlCol="0" anchor="t"/>
          <a:lstStyle/>
          <a:p>
            <a:pPr marL="0" indent="0" algn="l">
              <a:lnSpc>
                <a:spcPts val="1900"/>
              </a:lnSpc>
              <a:buNone/>
            </a:pPr>
            <a:r>
              <a:rPr lang="en-US" sz="1150" dirty="0">
                <a:solidFill>
                  <a:srgbClr val="666666"/>
                </a:solidFill>
                <a:latin typeface="IBM Plex Sans" pitchFamily="34" charset="0"/>
                <a:ea typeface="IBM Plex Sans" pitchFamily="34" charset="-122"/>
                <a:cs typeface="IBM Plex Sans" pitchFamily="34" charset="-120"/>
              </a:rPr>
              <a:t>Auto-suggest frequently searched or recent destinations (e.g., Home </a:t>
            </a:r>
            <a:r>
              <a:rPr lang="en-US" sz="1150" dirty="0">
                <a:solidFill>
                  <a:srgbClr val="000000"/>
                </a:solidFill>
                <a:latin typeface="IBM Plex Sans" pitchFamily="34" charset="0"/>
                <a:ea typeface="IBM Plex Sans" pitchFamily="34" charset="-122"/>
                <a:cs typeface="IBM Plex Sans" pitchFamily="34" charset="-120"/>
              </a:rPr>
              <a:t>↔</a:t>
            </a:r>
            <a:r>
              <a:rPr lang="en-US" sz="1150" dirty="0">
                <a:solidFill>
                  <a:srgbClr val="666666"/>
                </a:solidFill>
                <a:latin typeface="IBM Plex Sans" pitchFamily="34" charset="0"/>
                <a:ea typeface="IBM Plex Sans" pitchFamily="34" charset="-122"/>
                <a:cs typeface="IBM Plex Sans" pitchFamily="34" charset="-120"/>
              </a:rPr>
              <a:t> Office) to skip manual input.</a:t>
            </a:r>
            <a:endParaRPr lang="en-US" sz="1150" dirty="0"/>
          </a:p>
        </p:txBody>
      </p:sp>
      <p:pic>
        <p:nvPicPr>
          <p:cNvPr id="12" name="Image 2" descr="preencoded.png"/>
          <p:cNvPicPr>
            <a:picLocks noChangeAspect="1"/>
          </p:cNvPicPr>
          <p:nvPr/>
        </p:nvPicPr>
        <p:blipFill>
          <a:blip r:embed="rId3">
            <a:extLst>
              <a:ext uri="{96DAC541-7B7A-43D3-8B79-37D633B846F1}">
                <asvg:svgBlip xmlns:asvg="http://schemas.microsoft.com/office/drawing/2016/SVG/main" xmlns="" r:embed="rId6"/>
              </a:ext>
            </a:extLst>
          </a:blip>
          <a:stretch>
            <a:fillRect/>
          </a:stretch>
        </p:blipFill>
        <p:spPr>
          <a:xfrm>
            <a:off x="590431" y="5943898"/>
            <a:ext cx="228481" cy="228481"/>
          </a:xfrm>
          <a:prstGeom prst="rect">
            <a:avLst/>
          </a:prstGeom>
        </p:spPr>
      </p:pic>
      <p:sp>
        <p:nvSpPr>
          <p:cNvPr id="13" name="Text 8"/>
          <p:cNvSpPr/>
          <p:nvPr/>
        </p:nvSpPr>
        <p:spPr>
          <a:xfrm>
            <a:off x="1028343" y="5939195"/>
            <a:ext cx="2048589" cy="238125"/>
          </a:xfrm>
          <a:prstGeom prst="rect">
            <a:avLst/>
          </a:prstGeom>
          <a:noFill/>
          <a:ln/>
        </p:spPr>
        <p:txBody>
          <a:bodyPr wrap="none" lIns="0" tIns="0" rIns="0" bIns="0" rtlCol="0" anchor="t"/>
          <a:lstStyle/>
          <a:p>
            <a:pPr marL="0" indent="0" algn="l">
              <a:lnSpc>
                <a:spcPts val="1850"/>
              </a:lnSpc>
              <a:buNone/>
            </a:pPr>
            <a:r>
              <a:rPr lang="en-US" sz="1450" dirty="0">
                <a:solidFill>
                  <a:srgbClr val="666666"/>
                </a:solidFill>
                <a:latin typeface="Outfit Medium" pitchFamily="34" charset="0"/>
                <a:ea typeface="Outfit Medium" pitchFamily="34" charset="-122"/>
                <a:cs typeface="Outfit Medium" pitchFamily="34" charset="-120"/>
              </a:rPr>
              <a:t>Personalized Fare Alerts</a:t>
            </a:r>
            <a:endParaRPr lang="en-US" sz="1450" dirty="0"/>
          </a:p>
        </p:txBody>
      </p:sp>
      <p:sp>
        <p:nvSpPr>
          <p:cNvPr id="14" name="Text 9"/>
          <p:cNvSpPr/>
          <p:nvPr/>
        </p:nvSpPr>
        <p:spPr>
          <a:xfrm>
            <a:off x="1028343" y="6329601"/>
            <a:ext cx="7494508" cy="243840"/>
          </a:xfrm>
          <a:prstGeom prst="rect">
            <a:avLst/>
          </a:prstGeom>
          <a:noFill/>
          <a:ln/>
        </p:spPr>
        <p:txBody>
          <a:bodyPr wrap="none" lIns="0" tIns="0" rIns="0" bIns="0" rtlCol="0" anchor="t"/>
          <a:lstStyle/>
          <a:p>
            <a:pPr marL="0" indent="0" algn="l">
              <a:lnSpc>
                <a:spcPts val="1900"/>
              </a:lnSpc>
              <a:buNone/>
            </a:pPr>
            <a:r>
              <a:rPr lang="en-US" sz="1150" dirty="0">
                <a:solidFill>
                  <a:srgbClr val="666666"/>
                </a:solidFill>
                <a:latin typeface="IBM Plex Sans" pitchFamily="34" charset="0"/>
                <a:ea typeface="IBM Plex Sans" pitchFamily="34" charset="-122"/>
                <a:cs typeface="IBM Plex Sans" pitchFamily="34" charset="-120"/>
              </a:rPr>
              <a:t>Proactive push notifications: "Fare to airport dropped by ₹40—book now and save!"</a:t>
            </a:r>
            <a:endParaRPr lang="en-US" sz="1150" dirty="0"/>
          </a:p>
        </p:txBody>
      </p:sp>
      <p:pic>
        <p:nvPicPr>
          <p:cNvPr id="15" name="Image 3" descr="preencoded.png"/>
          <p:cNvPicPr>
            <a:picLocks noChangeAspect="1"/>
          </p:cNvPicPr>
          <p:nvPr/>
        </p:nvPicPr>
        <p:blipFill>
          <a:blip r:embed="rId3">
            <a:extLst>
              <a:ext uri="{96DAC541-7B7A-43D3-8B79-37D633B846F1}">
                <asvg:svgBlip xmlns:asvg="http://schemas.microsoft.com/office/drawing/2016/SVG/main" xmlns="" r:embed="rId8"/>
              </a:ext>
            </a:extLst>
          </a:blip>
          <a:stretch>
            <a:fillRect/>
          </a:stretch>
        </p:blipFill>
        <p:spPr>
          <a:xfrm>
            <a:off x="590431" y="6882825"/>
            <a:ext cx="228481" cy="228481"/>
          </a:xfrm>
          <a:prstGeom prst="rect">
            <a:avLst/>
          </a:prstGeom>
        </p:spPr>
      </p:pic>
      <p:sp>
        <p:nvSpPr>
          <p:cNvPr id="16" name="Text 10"/>
          <p:cNvSpPr/>
          <p:nvPr/>
        </p:nvSpPr>
        <p:spPr>
          <a:xfrm>
            <a:off x="1028343" y="6878122"/>
            <a:ext cx="2451378" cy="238125"/>
          </a:xfrm>
          <a:prstGeom prst="rect">
            <a:avLst/>
          </a:prstGeom>
          <a:noFill/>
          <a:ln/>
        </p:spPr>
        <p:txBody>
          <a:bodyPr wrap="none" lIns="0" tIns="0" rIns="0" bIns="0" rtlCol="0" anchor="t"/>
          <a:lstStyle/>
          <a:p>
            <a:pPr marL="0" indent="0" algn="l">
              <a:lnSpc>
                <a:spcPts val="1850"/>
              </a:lnSpc>
              <a:buNone/>
            </a:pPr>
            <a:r>
              <a:rPr lang="en-US" sz="1450" dirty="0">
                <a:solidFill>
                  <a:srgbClr val="666666"/>
                </a:solidFill>
                <a:latin typeface="Outfit Medium" pitchFamily="34" charset="0"/>
                <a:ea typeface="Outfit Medium" pitchFamily="34" charset="-122"/>
                <a:cs typeface="Outfit Medium" pitchFamily="34" charset="-120"/>
              </a:rPr>
              <a:t>Interactive Map Visualization</a:t>
            </a:r>
            <a:endParaRPr lang="en-US" sz="1450" dirty="0"/>
          </a:p>
        </p:txBody>
      </p:sp>
      <p:sp>
        <p:nvSpPr>
          <p:cNvPr id="17" name="Text 11"/>
          <p:cNvSpPr/>
          <p:nvPr/>
        </p:nvSpPr>
        <p:spPr>
          <a:xfrm>
            <a:off x="1028343" y="7268527"/>
            <a:ext cx="7494508" cy="243840"/>
          </a:xfrm>
          <a:prstGeom prst="rect">
            <a:avLst/>
          </a:prstGeom>
          <a:noFill/>
          <a:ln/>
        </p:spPr>
        <p:txBody>
          <a:bodyPr wrap="none" lIns="0" tIns="0" rIns="0" bIns="0" rtlCol="0" anchor="t"/>
          <a:lstStyle/>
          <a:p>
            <a:pPr marL="0" indent="0" algn="l">
              <a:lnSpc>
                <a:spcPts val="1900"/>
              </a:lnSpc>
              <a:buNone/>
            </a:pPr>
            <a:r>
              <a:rPr lang="en-US" sz="1150" dirty="0">
                <a:solidFill>
                  <a:srgbClr val="666666"/>
                </a:solidFill>
                <a:latin typeface="IBM Plex Sans" pitchFamily="34" charset="0"/>
                <a:ea typeface="IBM Plex Sans" pitchFamily="34" charset="-122"/>
                <a:cs typeface="IBM Plex Sans" pitchFamily="34" charset="-120"/>
              </a:rPr>
              <a:t>Enhanced map showing nearby cabs and price options in a clear, compelling layout.</a:t>
            </a:r>
            <a:endParaRPr lang="en-US" sz="1150" dirty="0"/>
          </a:p>
        </p:txBody>
      </p:sp>
      <p:pic>
        <p:nvPicPr>
          <p:cNvPr id="18" name="Image 4" descr="preencoded.png"/>
          <p:cNvPicPr>
            <a:picLocks noChangeAspect="1"/>
          </p:cNvPicPr>
          <p:nvPr/>
        </p:nvPicPr>
        <p:blipFill>
          <a:blip r:embed="rId9"/>
          <a:stretch>
            <a:fillRect/>
          </a:stretch>
        </p:blipFill>
        <p:spPr>
          <a:xfrm>
            <a:off x="8902184" y="1421844"/>
            <a:ext cx="5202436" cy="5202436"/>
          </a:xfrm>
          <a:prstGeom prst="rect">
            <a:avLst/>
          </a:prstGeom>
        </p:spPr>
      </p:pic>
      <p:sp>
        <p:nvSpPr>
          <p:cNvPr id="19" name="TextBox 18"/>
          <p:cNvSpPr txBox="1"/>
          <p:nvPr/>
        </p:nvSpPr>
        <p:spPr>
          <a:xfrm>
            <a:off x="12688967" y="7795263"/>
            <a:ext cx="1828800" cy="373262"/>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wrap="square" rtlCol="0">
            <a:spAutoFit/>
          </a:bodyPr>
          <a:lstStyle/>
          <a:p>
            <a:endParaRPr lang="en-IN" dirty="0">
              <a:solidFill>
                <a:schemeClr val="bg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154103" y="720447"/>
            <a:ext cx="7808595" cy="1207532"/>
          </a:xfrm>
          <a:prstGeom prst="rect">
            <a:avLst/>
          </a:prstGeom>
          <a:noFill/>
          <a:ln/>
        </p:spPr>
        <p:txBody>
          <a:bodyPr wrap="square" lIns="0" tIns="0" rIns="0" bIns="0" rtlCol="0" anchor="t"/>
          <a:lstStyle/>
          <a:p>
            <a:pPr marL="0" indent="0" algn="l">
              <a:lnSpc>
                <a:spcPts val="4650"/>
              </a:lnSpc>
              <a:buNone/>
            </a:pPr>
            <a:r>
              <a:rPr lang="en-US" sz="3750" dirty="0">
                <a:solidFill>
                  <a:srgbClr val="3F6FF3"/>
                </a:solidFill>
                <a:latin typeface="Outfit Medium" pitchFamily="34" charset="0"/>
                <a:ea typeface="Outfit Medium" pitchFamily="34" charset="-122"/>
                <a:cs typeface="Outfit Medium" pitchFamily="34" charset="-120"/>
              </a:rPr>
              <a:t>Marketing Strategy: #RideSmart with Buyhatke </a:t>
            </a:r>
            <a:r>
              <a:rPr lang="en-US" sz="3750" dirty="0">
                <a:solidFill>
                  <a:srgbClr val="000000"/>
                </a:solidFill>
                <a:latin typeface="Outfit Medium" pitchFamily="34" charset="0"/>
                <a:ea typeface="Outfit Medium" pitchFamily="34" charset="-122"/>
                <a:cs typeface="Outfit Medium" pitchFamily="34" charset="-120"/>
              </a:rPr>
              <a:t>📢</a:t>
            </a:r>
            <a:endParaRPr lang="en-US" sz="3750" dirty="0"/>
          </a:p>
        </p:txBody>
      </p:sp>
      <p:sp>
        <p:nvSpPr>
          <p:cNvPr id="4" name="Text 1"/>
          <p:cNvSpPr/>
          <p:nvPr/>
        </p:nvSpPr>
        <p:spPr>
          <a:xfrm>
            <a:off x="6154103" y="2004179"/>
            <a:ext cx="7298888" cy="357783"/>
          </a:xfrm>
          <a:prstGeom prst="rect">
            <a:avLst/>
          </a:prstGeom>
          <a:noFill/>
          <a:ln/>
        </p:spPr>
        <p:txBody>
          <a:bodyPr wrap="none" lIns="0" tIns="0" rIns="0" bIns="0" rtlCol="0" anchor="t"/>
          <a:lstStyle/>
          <a:p>
            <a:pPr marL="0" indent="0" algn="l">
              <a:lnSpc>
                <a:spcPts val="2800"/>
              </a:lnSpc>
              <a:buNone/>
            </a:pPr>
            <a:r>
              <a:rPr lang="en-US" sz="2250" dirty="0">
                <a:solidFill>
                  <a:srgbClr val="3F6FF3"/>
                </a:solidFill>
                <a:latin typeface="Outfit Medium" pitchFamily="34" charset="0"/>
                <a:ea typeface="Outfit Medium" pitchFamily="34" charset="-122"/>
                <a:cs typeface="Outfit Medium" pitchFamily="34" charset="-120"/>
              </a:rPr>
              <a:t>Tagline: “Because your money deserves the shortest ride.”</a:t>
            </a:r>
            <a:endParaRPr lang="en-US" sz="2250" dirty="0"/>
          </a:p>
        </p:txBody>
      </p:sp>
      <p:sp>
        <p:nvSpPr>
          <p:cNvPr id="5" name="Shape 2"/>
          <p:cNvSpPr/>
          <p:nvPr/>
        </p:nvSpPr>
        <p:spPr>
          <a:xfrm>
            <a:off x="6154103" y="2648069"/>
            <a:ext cx="3808928" cy="2487692"/>
          </a:xfrm>
          <a:prstGeom prst="roundRect">
            <a:avLst>
              <a:gd name="adj" fmla="val 6902"/>
            </a:avLst>
          </a:prstGeom>
          <a:solidFill>
            <a:srgbClr val="CFDBFC"/>
          </a:solidFill>
          <a:ln w="7620">
            <a:solidFill>
              <a:srgbClr val="B5C1E2"/>
            </a:solidFill>
            <a:prstDash val="solid"/>
          </a:ln>
          <a:effectLst>
            <a:outerShdw dist="17780" dir="2700000" algn="bl" rotWithShape="0">
              <a:srgbClr val="B5C1E2">
                <a:alpha val="100000"/>
              </a:srgbClr>
            </a:outerShdw>
          </a:effectLst>
        </p:spPr>
      </p:sp>
      <p:sp>
        <p:nvSpPr>
          <p:cNvPr id="6" name="Shape 3"/>
          <p:cNvSpPr/>
          <p:nvPr/>
        </p:nvSpPr>
        <p:spPr>
          <a:xfrm>
            <a:off x="6352461" y="2846427"/>
            <a:ext cx="572333" cy="572333"/>
          </a:xfrm>
          <a:prstGeom prst="roundRect">
            <a:avLst>
              <a:gd name="adj" fmla="val 15975115"/>
            </a:avLst>
          </a:prstGeom>
          <a:solidFill>
            <a:srgbClr val="A2B9F9"/>
          </a:solidFill>
          <a:ln/>
        </p:spPr>
      </p:sp>
      <p:pic>
        <p:nvPicPr>
          <p:cNvPr id="7" name="Image 1" descr="preencoded.png"/>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6509861" y="3003709"/>
            <a:ext cx="257532" cy="257532"/>
          </a:xfrm>
          <a:prstGeom prst="rect">
            <a:avLst/>
          </a:prstGeom>
        </p:spPr>
      </p:pic>
      <p:sp>
        <p:nvSpPr>
          <p:cNvPr id="8" name="Text 4"/>
          <p:cNvSpPr/>
          <p:nvPr/>
        </p:nvSpPr>
        <p:spPr>
          <a:xfrm>
            <a:off x="6352461" y="3609499"/>
            <a:ext cx="2384703" cy="298013"/>
          </a:xfrm>
          <a:prstGeom prst="rect">
            <a:avLst/>
          </a:prstGeom>
          <a:noFill/>
          <a:ln/>
        </p:spPr>
        <p:txBody>
          <a:bodyPr wrap="none" lIns="0" tIns="0" rIns="0" bIns="0" rtlCol="0" anchor="t"/>
          <a:lstStyle/>
          <a:p>
            <a:pPr marL="0" indent="0" algn="l">
              <a:lnSpc>
                <a:spcPts val="2300"/>
              </a:lnSpc>
              <a:buNone/>
            </a:pPr>
            <a:r>
              <a:rPr lang="en-US" sz="1850" dirty="0">
                <a:solidFill>
                  <a:srgbClr val="000000"/>
                </a:solidFill>
                <a:latin typeface="Outfit Medium" pitchFamily="34" charset="0"/>
                <a:ea typeface="Outfit Medium" pitchFamily="34" charset="-122"/>
                <a:cs typeface="Outfit Medium" pitchFamily="34" charset="-120"/>
              </a:rPr>
              <a:t>Referral Program</a:t>
            </a:r>
            <a:endParaRPr lang="en-US" sz="1850" dirty="0"/>
          </a:p>
        </p:txBody>
      </p:sp>
      <p:sp>
        <p:nvSpPr>
          <p:cNvPr id="9" name="Text 5"/>
          <p:cNvSpPr/>
          <p:nvPr/>
        </p:nvSpPr>
        <p:spPr>
          <a:xfrm>
            <a:off x="6352461" y="4021931"/>
            <a:ext cx="3412212" cy="915472"/>
          </a:xfrm>
          <a:prstGeom prst="rect">
            <a:avLst/>
          </a:prstGeom>
          <a:noFill/>
          <a:ln/>
        </p:spPr>
        <p:txBody>
          <a:bodyPr wrap="square" lIns="0" tIns="0" rIns="0" bIns="0" rtlCol="0" anchor="t"/>
          <a:lstStyle/>
          <a:p>
            <a:pPr marL="0" indent="0" algn="l">
              <a:lnSpc>
                <a:spcPts val="2400"/>
              </a:lnSpc>
              <a:buNone/>
            </a:pPr>
            <a:r>
              <a:rPr lang="en-US" sz="1500" dirty="0">
                <a:solidFill>
                  <a:srgbClr val="000000"/>
                </a:solidFill>
                <a:latin typeface="IBM Plex Sans" pitchFamily="34" charset="0"/>
                <a:ea typeface="IBM Plex Sans" pitchFamily="34" charset="-122"/>
                <a:cs typeface="IBM Plex Sans" pitchFamily="34" charset="-120"/>
              </a:rPr>
              <a:t>"Invite friends to Cab Compare → earn ₹20 Buyhatke Coins that can be used for shopping deals."</a:t>
            </a:r>
            <a:endParaRPr lang="en-US" sz="1500" dirty="0"/>
          </a:p>
        </p:txBody>
      </p:sp>
      <p:sp>
        <p:nvSpPr>
          <p:cNvPr id="10" name="Shape 6"/>
          <p:cNvSpPr/>
          <p:nvPr/>
        </p:nvSpPr>
        <p:spPr>
          <a:xfrm>
            <a:off x="10153769" y="2648069"/>
            <a:ext cx="3808928" cy="2487692"/>
          </a:xfrm>
          <a:prstGeom prst="roundRect">
            <a:avLst>
              <a:gd name="adj" fmla="val 6902"/>
            </a:avLst>
          </a:prstGeom>
          <a:solidFill>
            <a:srgbClr val="CFDBFC"/>
          </a:solidFill>
          <a:ln w="7620">
            <a:solidFill>
              <a:srgbClr val="B5C1E2"/>
            </a:solidFill>
            <a:prstDash val="solid"/>
          </a:ln>
          <a:effectLst>
            <a:outerShdw dist="17780" dir="2700000" algn="bl" rotWithShape="0">
              <a:srgbClr val="B5C1E2">
                <a:alpha val="100000"/>
              </a:srgbClr>
            </a:outerShdw>
          </a:effectLst>
        </p:spPr>
      </p:sp>
      <p:sp>
        <p:nvSpPr>
          <p:cNvPr id="11" name="Shape 7"/>
          <p:cNvSpPr/>
          <p:nvPr/>
        </p:nvSpPr>
        <p:spPr>
          <a:xfrm>
            <a:off x="10352127" y="2846427"/>
            <a:ext cx="572333" cy="572333"/>
          </a:xfrm>
          <a:prstGeom prst="roundRect">
            <a:avLst>
              <a:gd name="adj" fmla="val 15975115"/>
            </a:avLst>
          </a:prstGeom>
          <a:solidFill>
            <a:srgbClr val="A2B9F9"/>
          </a:solidFill>
          <a:ln/>
        </p:spPr>
      </p:sp>
      <p:pic>
        <p:nvPicPr>
          <p:cNvPr id="12" name="Image 2" descr="preencoded.png"/>
          <p:cNvPicPr>
            <a:picLocks noChangeAspect="1"/>
          </p:cNvPicPr>
          <p:nvPr/>
        </p:nvPicPr>
        <p:blipFill>
          <a:blip r:embed="rId4">
            <a:extLst>
              <a:ext uri="{96DAC541-7B7A-43D3-8B79-37D633B846F1}">
                <asvg:svgBlip xmlns:asvg="http://schemas.microsoft.com/office/drawing/2016/SVG/main" xmlns="" r:embed="rId6"/>
              </a:ext>
            </a:extLst>
          </a:blip>
          <a:stretch>
            <a:fillRect/>
          </a:stretch>
        </p:blipFill>
        <p:spPr>
          <a:xfrm>
            <a:off x="10509528" y="3003709"/>
            <a:ext cx="257532" cy="257532"/>
          </a:xfrm>
          <a:prstGeom prst="rect">
            <a:avLst/>
          </a:prstGeom>
        </p:spPr>
      </p:pic>
      <p:sp>
        <p:nvSpPr>
          <p:cNvPr id="13" name="Text 8"/>
          <p:cNvSpPr/>
          <p:nvPr/>
        </p:nvSpPr>
        <p:spPr>
          <a:xfrm>
            <a:off x="10352127" y="3609499"/>
            <a:ext cx="2384703" cy="298013"/>
          </a:xfrm>
          <a:prstGeom prst="rect">
            <a:avLst/>
          </a:prstGeom>
          <a:noFill/>
          <a:ln/>
        </p:spPr>
        <p:txBody>
          <a:bodyPr wrap="none" lIns="0" tIns="0" rIns="0" bIns="0" rtlCol="0" anchor="t"/>
          <a:lstStyle/>
          <a:p>
            <a:pPr marL="0" indent="0" algn="l">
              <a:lnSpc>
                <a:spcPts val="2300"/>
              </a:lnSpc>
              <a:buNone/>
            </a:pPr>
            <a:r>
              <a:rPr lang="en-US" sz="1850" dirty="0">
                <a:solidFill>
                  <a:srgbClr val="000000"/>
                </a:solidFill>
                <a:latin typeface="Outfit Medium" pitchFamily="34" charset="0"/>
                <a:ea typeface="Outfit Medium" pitchFamily="34" charset="-122"/>
                <a:cs typeface="Outfit Medium" pitchFamily="34" charset="-120"/>
              </a:rPr>
              <a:t>Gamification Rewards</a:t>
            </a:r>
            <a:endParaRPr lang="en-US" sz="1850" dirty="0"/>
          </a:p>
        </p:txBody>
      </p:sp>
      <p:sp>
        <p:nvSpPr>
          <p:cNvPr id="14" name="Text 9"/>
          <p:cNvSpPr/>
          <p:nvPr/>
        </p:nvSpPr>
        <p:spPr>
          <a:xfrm>
            <a:off x="10352127" y="4021931"/>
            <a:ext cx="3412212" cy="915472"/>
          </a:xfrm>
          <a:prstGeom prst="rect">
            <a:avLst/>
          </a:prstGeom>
          <a:noFill/>
          <a:ln/>
        </p:spPr>
        <p:txBody>
          <a:bodyPr wrap="square" lIns="0" tIns="0" rIns="0" bIns="0" rtlCol="0" anchor="t"/>
          <a:lstStyle/>
          <a:p>
            <a:pPr marL="0" indent="0" algn="l">
              <a:lnSpc>
                <a:spcPts val="2400"/>
              </a:lnSpc>
              <a:buNone/>
            </a:pPr>
            <a:r>
              <a:rPr lang="en-US" sz="1500" dirty="0">
                <a:solidFill>
                  <a:srgbClr val="000000"/>
                </a:solidFill>
                <a:latin typeface="IBM Plex Sans" pitchFamily="34" charset="0"/>
                <a:ea typeface="IBM Plex Sans" pitchFamily="34" charset="-122"/>
                <a:cs typeface="IBM Plex Sans" pitchFamily="34" charset="-120"/>
              </a:rPr>
              <a:t>"Compare 5 rides this week → win exclusive shopping coupons or loyalty points."</a:t>
            </a:r>
            <a:endParaRPr lang="en-US" sz="1500" dirty="0"/>
          </a:p>
        </p:txBody>
      </p:sp>
      <p:sp>
        <p:nvSpPr>
          <p:cNvPr id="15" name="Shape 10"/>
          <p:cNvSpPr/>
          <p:nvPr/>
        </p:nvSpPr>
        <p:spPr>
          <a:xfrm>
            <a:off x="6154103" y="5326499"/>
            <a:ext cx="7808595" cy="2182535"/>
          </a:xfrm>
          <a:prstGeom prst="roundRect">
            <a:avLst>
              <a:gd name="adj" fmla="val 7867"/>
            </a:avLst>
          </a:prstGeom>
          <a:solidFill>
            <a:srgbClr val="CFDBFC"/>
          </a:solidFill>
          <a:ln w="7620">
            <a:solidFill>
              <a:srgbClr val="B5C1E2"/>
            </a:solidFill>
            <a:prstDash val="solid"/>
          </a:ln>
          <a:effectLst>
            <a:outerShdw dist="17780" dir="2700000" algn="bl" rotWithShape="0">
              <a:srgbClr val="B5C1E2">
                <a:alpha val="100000"/>
              </a:srgbClr>
            </a:outerShdw>
          </a:effectLst>
        </p:spPr>
      </p:sp>
      <p:sp>
        <p:nvSpPr>
          <p:cNvPr id="16" name="Shape 11"/>
          <p:cNvSpPr/>
          <p:nvPr/>
        </p:nvSpPr>
        <p:spPr>
          <a:xfrm>
            <a:off x="6352461" y="5524857"/>
            <a:ext cx="572333" cy="572333"/>
          </a:xfrm>
          <a:prstGeom prst="roundRect">
            <a:avLst>
              <a:gd name="adj" fmla="val 15975115"/>
            </a:avLst>
          </a:prstGeom>
          <a:solidFill>
            <a:srgbClr val="A2B9F9"/>
          </a:solidFill>
          <a:ln/>
        </p:spPr>
      </p:sp>
      <p:pic>
        <p:nvPicPr>
          <p:cNvPr id="17" name="Image 3" descr="preencoded.png"/>
          <p:cNvPicPr>
            <a:picLocks noChangeAspect="1"/>
          </p:cNvPicPr>
          <p:nvPr/>
        </p:nvPicPr>
        <p:blipFill>
          <a:blip r:embed="rId4">
            <a:extLst>
              <a:ext uri="{96DAC541-7B7A-43D3-8B79-37D633B846F1}">
                <asvg:svgBlip xmlns:asvg="http://schemas.microsoft.com/office/drawing/2016/SVG/main" xmlns="" r:embed="rId7"/>
              </a:ext>
            </a:extLst>
          </a:blip>
          <a:stretch>
            <a:fillRect/>
          </a:stretch>
        </p:blipFill>
        <p:spPr>
          <a:xfrm>
            <a:off x="6509861" y="5682139"/>
            <a:ext cx="257532" cy="257532"/>
          </a:xfrm>
          <a:prstGeom prst="rect">
            <a:avLst/>
          </a:prstGeom>
        </p:spPr>
      </p:pic>
      <p:sp>
        <p:nvSpPr>
          <p:cNvPr id="18" name="Text 12"/>
          <p:cNvSpPr/>
          <p:nvPr/>
        </p:nvSpPr>
        <p:spPr>
          <a:xfrm>
            <a:off x="6352461" y="6287929"/>
            <a:ext cx="2703076" cy="298013"/>
          </a:xfrm>
          <a:prstGeom prst="rect">
            <a:avLst/>
          </a:prstGeom>
          <a:noFill/>
          <a:ln/>
        </p:spPr>
        <p:txBody>
          <a:bodyPr wrap="none" lIns="0" tIns="0" rIns="0" bIns="0" rtlCol="0" anchor="t"/>
          <a:lstStyle/>
          <a:p>
            <a:pPr marL="0" indent="0" algn="l">
              <a:lnSpc>
                <a:spcPts val="2300"/>
              </a:lnSpc>
              <a:buNone/>
            </a:pPr>
            <a:r>
              <a:rPr lang="en-US" sz="1850" dirty="0">
                <a:solidFill>
                  <a:srgbClr val="000000"/>
                </a:solidFill>
                <a:latin typeface="Outfit Medium" pitchFamily="34" charset="0"/>
                <a:ea typeface="Outfit Medium" pitchFamily="34" charset="-122"/>
                <a:cs typeface="Outfit Medium" pitchFamily="34" charset="-120"/>
              </a:rPr>
              <a:t>Cross-Feature Promotion</a:t>
            </a:r>
            <a:endParaRPr lang="en-US" sz="1850" dirty="0"/>
          </a:p>
        </p:txBody>
      </p:sp>
      <p:sp>
        <p:nvSpPr>
          <p:cNvPr id="19" name="Text 13"/>
          <p:cNvSpPr/>
          <p:nvPr/>
        </p:nvSpPr>
        <p:spPr>
          <a:xfrm>
            <a:off x="6352461" y="6700361"/>
            <a:ext cx="7411879" cy="610314"/>
          </a:xfrm>
          <a:prstGeom prst="rect">
            <a:avLst/>
          </a:prstGeom>
          <a:noFill/>
          <a:ln/>
        </p:spPr>
        <p:txBody>
          <a:bodyPr wrap="square" lIns="0" tIns="0" rIns="0" bIns="0" rtlCol="0" anchor="t"/>
          <a:lstStyle/>
          <a:p>
            <a:pPr marL="0" indent="0" algn="l">
              <a:lnSpc>
                <a:spcPts val="2400"/>
              </a:lnSpc>
              <a:buNone/>
            </a:pPr>
            <a:r>
              <a:rPr lang="en-US" sz="1500" dirty="0">
                <a:solidFill>
                  <a:srgbClr val="000000"/>
                </a:solidFill>
                <a:latin typeface="IBM Plex Sans" pitchFamily="34" charset="0"/>
                <a:ea typeface="IBM Plex Sans" pitchFamily="34" charset="-122"/>
                <a:cs typeface="IBM Plex Sans" pitchFamily="34" charset="-120"/>
              </a:rPr>
              <a:t>Leverage notifications: "Saved ₹200 on Flipkart? Save ₹50 on your next ride using Cab Compare!"</a:t>
            </a:r>
            <a:endParaRPr lang="en-US" sz="1500" dirty="0"/>
          </a:p>
        </p:txBody>
      </p:sp>
      <p:sp>
        <p:nvSpPr>
          <p:cNvPr id="20" name="TextBox 19"/>
          <p:cNvSpPr txBox="1"/>
          <p:nvPr/>
        </p:nvSpPr>
        <p:spPr>
          <a:xfrm>
            <a:off x="12688967" y="7795263"/>
            <a:ext cx="1828800" cy="373262"/>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wrap="square" rtlCol="0">
            <a:spAutoFit/>
          </a:bodyPr>
          <a:lstStyle/>
          <a:p>
            <a:endParaRPr lang="en-IN" dirty="0">
              <a:solidFill>
                <a:schemeClr val="bg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835235"/>
          </a:xfrm>
          <a:prstGeom prst="rect">
            <a:avLst/>
          </a:prstGeom>
        </p:spPr>
      </p:pic>
      <p:sp>
        <p:nvSpPr>
          <p:cNvPr id="3" name="Text 0"/>
          <p:cNvSpPr/>
          <p:nvPr/>
        </p:nvSpPr>
        <p:spPr>
          <a:xfrm>
            <a:off x="793790" y="3469838"/>
            <a:ext cx="10133052" cy="708779"/>
          </a:xfrm>
          <a:prstGeom prst="rect">
            <a:avLst/>
          </a:prstGeom>
          <a:noFill/>
          <a:ln/>
        </p:spPr>
        <p:txBody>
          <a:bodyPr wrap="none" lIns="0" tIns="0" rIns="0" bIns="0" rtlCol="0" anchor="t"/>
          <a:lstStyle/>
          <a:p>
            <a:pPr marL="0" indent="0" algn="l">
              <a:lnSpc>
                <a:spcPts val="5550"/>
              </a:lnSpc>
              <a:buNone/>
            </a:pPr>
            <a:r>
              <a:rPr lang="en-US" sz="4450" dirty="0">
                <a:solidFill>
                  <a:srgbClr val="3F6FF3"/>
                </a:solidFill>
                <a:latin typeface="Outfit Medium" pitchFamily="34" charset="0"/>
                <a:ea typeface="Outfit Medium" pitchFamily="34" charset="-122"/>
                <a:cs typeface="Outfit Medium" pitchFamily="34" charset="-120"/>
              </a:rPr>
              <a:t>Implementation Roadmap (Phased Plan)</a:t>
            </a:r>
            <a:endParaRPr lang="en-US" sz="4450" dirty="0"/>
          </a:p>
        </p:txBody>
      </p:sp>
      <p:sp>
        <p:nvSpPr>
          <p:cNvPr id="4" name="Shape 1"/>
          <p:cNvSpPr/>
          <p:nvPr/>
        </p:nvSpPr>
        <p:spPr>
          <a:xfrm>
            <a:off x="793790" y="4518779"/>
            <a:ext cx="4196358" cy="680442"/>
          </a:xfrm>
          <a:prstGeom prst="roundRect">
            <a:avLst>
              <a:gd name="adj" fmla="val 480029"/>
            </a:avLst>
          </a:prstGeom>
          <a:solidFill>
            <a:srgbClr val="CFDBFC"/>
          </a:solidFill>
          <a:ln w="7620">
            <a:solidFill>
              <a:srgbClr val="B5C1E2"/>
            </a:solidFill>
            <a:prstDash val="solid"/>
          </a:ln>
          <a:effectLst>
            <a:outerShdw dist="20320" dir="2700000" algn="bl" rotWithShape="0">
              <a:srgbClr val="B5C1E2">
                <a:alpha val="100000"/>
              </a:srgbClr>
            </a:outerShdw>
          </a:effectLst>
        </p:spPr>
      </p:sp>
      <p:pic>
        <p:nvPicPr>
          <p:cNvPr id="5" name="Image 1" descr="preencoded.png"/>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2721888" y="4688800"/>
            <a:ext cx="340162" cy="340162"/>
          </a:xfrm>
          <a:prstGeom prst="rect">
            <a:avLst/>
          </a:prstGeom>
        </p:spPr>
      </p:pic>
      <p:sp>
        <p:nvSpPr>
          <p:cNvPr id="6" name="Text 2"/>
          <p:cNvSpPr/>
          <p:nvPr/>
        </p:nvSpPr>
        <p:spPr>
          <a:xfrm>
            <a:off x="1020604" y="5426035"/>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666666"/>
                </a:solidFill>
                <a:latin typeface="Outfit Medium" pitchFamily="34" charset="0"/>
                <a:ea typeface="Outfit Medium" pitchFamily="34" charset="-122"/>
                <a:cs typeface="Outfit Medium" pitchFamily="34" charset="-120"/>
              </a:rPr>
              <a:t>Phase 1: UI &amp; Visibility</a:t>
            </a:r>
            <a:endParaRPr lang="en-US" sz="2200" dirty="0"/>
          </a:p>
        </p:txBody>
      </p:sp>
      <p:sp>
        <p:nvSpPr>
          <p:cNvPr id="7" name="Text 3"/>
          <p:cNvSpPr/>
          <p:nvPr/>
        </p:nvSpPr>
        <p:spPr>
          <a:xfrm>
            <a:off x="1020604" y="5916454"/>
            <a:ext cx="3742730" cy="1088708"/>
          </a:xfrm>
          <a:prstGeom prst="rect">
            <a:avLst/>
          </a:prstGeom>
          <a:noFill/>
          <a:ln/>
        </p:spPr>
        <p:txBody>
          <a:bodyPr wrap="square" lIns="0" tIns="0" rIns="0" bIns="0" rtlCol="0" anchor="t"/>
          <a:lstStyle/>
          <a:p>
            <a:pPr marL="0" indent="0" algn="l">
              <a:lnSpc>
                <a:spcPts val="2850"/>
              </a:lnSpc>
              <a:buNone/>
            </a:pPr>
            <a:r>
              <a:rPr lang="en-US" sz="1750" dirty="0">
                <a:solidFill>
                  <a:srgbClr val="666666"/>
                </a:solidFill>
                <a:latin typeface="IBM Plex Sans" pitchFamily="34" charset="0"/>
                <a:ea typeface="IBM Plex Sans" pitchFamily="34" charset="-122"/>
                <a:cs typeface="IBM Plex Sans" pitchFamily="34" charset="-120"/>
              </a:rPr>
              <a:t>Month 1–2: Focus on UI revamp, homepage tile integration, and backend stability.</a:t>
            </a:r>
            <a:endParaRPr lang="en-US" sz="1750" dirty="0"/>
          </a:p>
        </p:txBody>
      </p:sp>
      <p:sp>
        <p:nvSpPr>
          <p:cNvPr id="8" name="Shape 4"/>
          <p:cNvSpPr/>
          <p:nvPr/>
        </p:nvSpPr>
        <p:spPr>
          <a:xfrm>
            <a:off x="5216962" y="4518779"/>
            <a:ext cx="4196358" cy="680442"/>
          </a:xfrm>
          <a:prstGeom prst="roundRect">
            <a:avLst>
              <a:gd name="adj" fmla="val 480029"/>
            </a:avLst>
          </a:prstGeom>
          <a:solidFill>
            <a:srgbClr val="CFDBFC"/>
          </a:solidFill>
          <a:ln w="7620">
            <a:solidFill>
              <a:srgbClr val="B5C1E2"/>
            </a:solidFill>
            <a:prstDash val="solid"/>
          </a:ln>
          <a:effectLst>
            <a:outerShdw dist="20320" dir="2700000" algn="bl" rotWithShape="0">
              <a:srgbClr val="B5C1E2">
                <a:alpha val="100000"/>
              </a:srgbClr>
            </a:outerShdw>
          </a:effectLst>
        </p:spPr>
      </p:sp>
      <p:pic>
        <p:nvPicPr>
          <p:cNvPr id="9" name="Image 2" descr="preencoded.png"/>
          <p:cNvPicPr>
            <a:picLocks noChangeAspect="1"/>
          </p:cNvPicPr>
          <p:nvPr/>
        </p:nvPicPr>
        <p:blipFill>
          <a:blip r:embed="rId4">
            <a:extLst>
              <a:ext uri="{96DAC541-7B7A-43D3-8B79-37D633B846F1}">
                <asvg:svgBlip xmlns:asvg="http://schemas.microsoft.com/office/drawing/2016/SVG/main" xmlns="" r:embed="rId6"/>
              </a:ext>
            </a:extLst>
          </a:blip>
          <a:stretch>
            <a:fillRect/>
          </a:stretch>
        </p:blipFill>
        <p:spPr>
          <a:xfrm>
            <a:off x="7145060" y="4688800"/>
            <a:ext cx="340162" cy="340162"/>
          </a:xfrm>
          <a:prstGeom prst="rect">
            <a:avLst/>
          </a:prstGeom>
        </p:spPr>
      </p:pic>
      <p:sp>
        <p:nvSpPr>
          <p:cNvPr id="10" name="Text 5"/>
          <p:cNvSpPr/>
          <p:nvPr/>
        </p:nvSpPr>
        <p:spPr>
          <a:xfrm>
            <a:off x="5443776" y="5426035"/>
            <a:ext cx="3742730" cy="708660"/>
          </a:xfrm>
          <a:prstGeom prst="rect">
            <a:avLst/>
          </a:prstGeom>
          <a:noFill/>
          <a:ln/>
        </p:spPr>
        <p:txBody>
          <a:bodyPr wrap="square" lIns="0" tIns="0" rIns="0" bIns="0" rtlCol="0" anchor="t"/>
          <a:lstStyle/>
          <a:p>
            <a:pPr marL="0" indent="0" algn="l">
              <a:lnSpc>
                <a:spcPts val="2750"/>
              </a:lnSpc>
              <a:buNone/>
            </a:pPr>
            <a:r>
              <a:rPr lang="en-US" sz="2200" dirty="0">
                <a:solidFill>
                  <a:srgbClr val="666666"/>
                </a:solidFill>
                <a:latin typeface="Outfit Medium" pitchFamily="34" charset="0"/>
                <a:ea typeface="Outfit Medium" pitchFamily="34" charset="-122"/>
                <a:cs typeface="Outfit Medium" pitchFamily="34" charset="-120"/>
              </a:rPr>
              <a:t>Phase 2: Awareness &amp; Acquisition</a:t>
            </a:r>
            <a:endParaRPr lang="en-US" sz="2200" dirty="0"/>
          </a:p>
        </p:txBody>
      </p:sp>
      <p:sp>
        <p:nvSpPr>
          <p:cNvPr id="11" name="Text 6"/>
          <p:cNvSpPr/>
          <p:nvPr/>
        </p:nvSpPr>
        <p:spPr>
          <a:xfrm>
            <a:off x="5443776" y="6270784"/>
            <a:ext cx="3742730" cy="1088708"/>
          </a:xfrm>
          <a:prstGeom prst="rect">
            <a:avLst/>
          </a:prstGeom>
          <a:noFill/>
          <a:ln/>
        </p:spPr>
        <p:txBody>
          <a:bodyPr wrap="square" lIns="0" tIns="0" rIns="0" bIns="0" rtlCol="0" anchor="t"/>
          <a:lstStyle/>
          <a:p>
            <a:pPr marL="0" indent="0" algn="l">
              <a:lnSpc>
                <a:spcPts val="2850"/>
              </a:lnSpc>
              <a:buNone/>
            </a:pPr>
            <a:r>
              <a:rPr lang="en-US" sz="1750" dirty="0">
                <a:solidFill>
                  <a:srgbClr val="666666"/>
                </a:solidFill>
                <a:latin typeface="IBM Plex Sans" pitchFamily="34" charset="0"/>
                <a:ea typeface="IBM Plex Sans" pitchFamily="34" charset="-122"/>
                <a:cs typeface="IBM Plex Sans" pitchFamily="34" charset="-120"/>
              </a:rPr>
              <a:t>Month 3: Launch internal awareness campaigns, in-app banners, and the referral program.</a:t>
            </a:r>
            <a:endParaRPr lang="en-US" sz="1750" dirty="0"/>
          </a:p>
        </p:txBody>
      </p:sp>
      <p:sp>
        <p:nvSpPr>
          <p:cNvPr id="12" name="Shape 7"/>
          <p:cNvSpPr/>
          <p:nvPr/>
        </p:nvSpPr>
        <p:spPr>
          <a:xfrm>
            <a:off x="9640133" y="4518779"/>
            <a:ext cx="4196358" cy="680442"/>
          </a:xfrm>
          <a:prstGeom prst="roundRect">
            <a:avLst>
              <a:gd name="adj" fmla="val 480029"/>
            </a:avLst>
          </a:prstGeom>
          <a:solidFill>
            <a:srgbClr val="CFDBFC"/>
          </a:solidFill>
          <a:ln w="7620">
            <a:solidFill>
              <a:srgbClr val="B5C1E2"/>
            </a:solidFill>
            <a:prstDash val="solid"/>
          </a:ln>
          <a:effectLst>
            <a:outerShdw dist="20320" dir="2700000" algn="bl" rotWithShape="0">
              <a:srgbClr val="B5C1E2">
                <a:alpha val="100000"/>
              </a:srgbClr>
            </a:outerShdw>
          </a:effectLst>
        </p:spPr>
      </p:sp>
      <p:pic>
        <p:nvPicPr>
          <p:cNvPr id="13" name="Image 3" descr="preencoded.png"/>
          <p:cNvPicPr>
            <a:picLocks noChangeAspect="1"/>
          </p:cNvPicPr>
          <p:nvPr/>
        </p:nvPicPr>
        <p:blipFill>
          <a:blip r:embed="rId4">
            <a:extLst>
              <a:ext uri="{96DAC541-7B7A-43D3-8B79-37D633B846F1}">
                <asvg:svgBlip xmlns:asvg="http://schemas.microsoft.com/office/drawing/2016/SVG/main" xmlns="" r:embed="rId7"/>
              </a:ext>
            </a:extLst>
          </a:blip>
          <a:stretch>
            <a:fillRect/>
          </a:stretch>
        </p:blipFill>
        <p:spPr>
          <a:xfrm>
            <a:off x="11568232" y="4688800"/>
            <a:ext cx="340162" cy="340162"/>
          </a:xfrm>
          <a:prstGeom prst="rect">
            <a:avLst/>
          </a:prstGeom>
        </p:spPr>
      </p:pic>
      <p:sp>
        <p:nvSpPr>
          <p:cNvPr id="14" name="Text 8"/>
          <p:cNvSpPr/>
          <p:nvPr/>
        </p:nvSpPr>
        <p:spPr>
          <a:xfrm>
            <a:off x="9866948" y="5426035"/>
            <a:ext cx="3320058" cy="354330"/>
          </a:xfrm>
          <a:prstGeom prst="rect">
            <a:avLst/>
          </a:prstGeom>
          <a:noFill/>
          <a:ln/>
        </p:spPr>
        <p:txBody>
          <a:bodyPr wrap="none" lIns="0" tIns="0" rIns="0" bIns="0" rtlCol="0" anchor="t"/>
          <a:lstStyle/>
          <a:p>
            <a:pPr marL="0" indent="0" algn="l">
              <a:lnSpc>
                <a:spcPts val="2750"/>
              </a:lnSpc>
              <a:buNone/>
            </a:pPr>
            <a:r>
              <a:rPr lang="en-US" sz="2200" dirty="0">
                <a:solidFill>
                  <a:srgbClr val="666666"/>
                </a:solidFill>
                <a:latin typeface="Outfit Medium" pitchFamily="34" charset="0"/>
                <a:ea typeface="Outfit Medium" pitchFamily="34" charset="-122"/>
                <a:cs typeface="Outfit Medium" pitchFamily="34" charset="-120"/>
              </a:rPr>
              <a:t>Phase 3: Habit &amp; Retention</a:t>
            </a:r>
            <a:endParaRPr lang="en-US" sz="2200" dirty="0"/>
          </a:p>
        </p:txBody>
      </p:sp>
      <p:sp>
        <p:nvSpPr>
          <p:cNvPr id="15" name="Text 9"/>
          <p:cNvSpPr/>
          <p:nvPr/>
        </p:nvSpPr>
        <p:spPr>
          <a:xfrm>
            <a:off x="9866948" y="5916454"/>
            <a:ext cx="3742730" cy="1451610"/>
          </a:xfrm>
          <a:prstGeom prst="rect">
            <a:avLst/>
          </a:prstGeom>
          <a:noFill/>
          <a:ln/>
        </p:spPr>
        <p:txBody>
          <a:bodyPr wrap="square" lIns="0" tIns="0" rIns="0" bIns="0" rtlCol="0" anchor="t"/>
          <a:lstStyle/>
          <a:p>
            <a:pPr marL="0" indent="0" algn="l">
              <a:lnSpc>
                <a:spcPts val="2850"/>
              </a:lnSpc>
              <a:buNone/>
            </a:pPr>
            <a:r>
              <a:rPr lang="en-US" sz="1750" dirty="0">
                <a:solidFill>
                  <a:srgbClr val="666666"/>
                </a:solidFill>
                <a:latin typeface="IBM Plex Sans" pitchFamily="34" charset="0"/>
                <a:ea typeface="IBM Plex Sans" pitchFamily="34" charset="-122"/>
                <a:cs typeface="IBM Plex Sans" pitchFamily="34" charset="-120"/>
              </a:rPr>
              <a:t>Month 4–6: Implement personalization features (Smart Recall) and loyalty/gamification initiatives.</a:t>
            </a:r>
            <a:endParaRPr lang="en-US" sz="1750" dirty="0"/>
          </a:p>
        </p:txBody>
      </p:sp>
      <p:sp>
        <p:nvSpPr>
          <p:cNvPr id="16" name="TextBox 15"/>
          <p:cNvSpPr txBox="1"/>
          <p:nvPr/>
        </p:nvSpPr>
        <p:spPr>
          <a:xfrm>
            <a:off x="12688967" y="7795263"/>
            <a:ext cx="1828800" cy="373262"/>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wrap="square" rtlCol="0">
            <a:spAutoFit/>
          </a:bodyPr>
          <a:lstStyle/>
          <a:p>
            <a:endParaRPr lang="en-IN" dirty="0">
              <a:solidFill>
                <a:schemeClr val="bg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72358" y="606862"/>
            <a:ext cx="10766108" cy="704850"/>
          </a:xfrm>
          <a:prstGeom prst="rect">
            <a:avLst/>
          </a:prstGeom>
          <a:noFill/>
          <a:ln/>
        </p:spPr>
        <p:txBody>
          <a:bodyPr wrap="none" lIns="0" tIns="0" rIns="0" bIns="0" rtlCol="0" anchor="t"/>
          <a:lstStyle/>
          <a:p>
            <a:pPr marL="0" indent="0" algn="l">
              <a:lnSpc>
                <a:spcPts val="5400"/>
              </a:lnSpc>
              <a:buNone/>
            </a:pPr>
            <a:r>
              <a:rPr lang="en-US" sz="4300" dirty="0">
                <a:solidFill>
                  <a:srgbClr val="3F6FF3"/>
                </a:solidFill>
                <a:latin typeface="Outfit Medium" pitchFamily="34" charset="0"/>
                <a:ea typeface="Outfit Medium" pitchFamily="34" charset="-122"/>
                <a:cs typeface="Outfit Medium" pitchFamily="34" charset="-120"/>
              </a:rPr>
              <a:t>Anticipated Outcomes &amp; Vision Snapshot </a:t>
            </a:r>
            <a:r>
              <a:rPr lang="en-US" sz="4300" dirty="0">
                <a:solidFill>
                  <a:srgbClr val="000000"/>
                </a:solidFill>
                <a:latin typeface="Outfit Medium" pitchFamily="34" charset="0"/>
                <a:ea typeface="Outfit Medium" pitchFamily="34" charset="-122"/>
                <a:cs typeface="Outfit Medium" pitchFamily="34" charset="-120"/>
              </a:rPr>
              <a:t>🌐</a:t>
            </a:r>
            <a:endParaRPr lang="en-US" sz="4300" dirty="0"/>
          </a:p>
        </p:txBody>
      </p:sp>
      <p:pic>
        <p:nvPicPr>
          <p:cNvPr id="3" name="Image 0" descr="preencoded.png"/>
          <p:cNvPicPr>
            <a:picLocks noChangeAspect="1"/>
          </p:cNvPicPr>
          <p:nvPr/>
        </p:nvPicPr>
        <p:blipFill>
          <a:blip r:embed="rId3"/>
          <a:stretch>
            <a:fillRect/>
          </a:stretch>
        </p:blipFill>
        <p:spPr>
          <a:xfrm>
            <a:off x="772358" y="1753076"/>
            <a:ext cx="4177903" cy="4177903"/>
          </a:xfrm>
          <a:prstGeom prst="rect">
            <a:avLst/>
          </a:prstGeom>
        </p:spPr>
      </p:pic>
      <p:sp>
        <p:nvSpPr>
          <p:cNvPr id="4" name="Text 1"/>
          <p:cNvSpPr/>
          <p:nvPr/>
        </p:nvSpPr>
        <p:spPr>
          <a:xfrm>
            <a:off x="772358" y="6151602"/>
            <a:ext cx="3310414" cy="413742"/>
          </a:xfrm>
          <a:prstGeom prst="rect">
            <a:avLst/>
          </a:prstGeom>
          <a:noFill/>
          <a:ln/>
        </p:spPr>
        <p:txBody>
          <a:bodyPr wrap="none" lIns="0" tIns="0" rIns="0" bIns="0" rtlCol="0" anchor="t"/>
          <a:lstStyle/>
          <a:p>
            <a:pPr marL="0" indent="0" algn="l">
              <a:lnSpc>
                <a:spcPts val="3250"/>
              </a:lnSpc>
              <a:buNone/>
            </a:pPr>
            <a:r>
              <a:rPr lang="en-US" sz="2600" dirty="0">
                <a:solidFill>
                  <a:srgbClr val="666666"/>
                </a:solidFill>
                <a:latin typeface="Outfit Medium" pitchFamily="34" charset="0"/>
                <a:ea typeface="Outfit Medium" pitchFamily="34" charset="-122"/>
                <a:cs typeface="Outfit Medium" pitchFamily="34" charset="-120"/>
              </a:rPr>
              <a:t>Strong Synergy</a:t>
            </a:r>
            <a:endParaRPr lang="en-US" sz="2600" dirty="0"/>
          </a:p>
        </p:txBody>
      </p:sp>
      <p:sp>
        <p:nvSpPr>
          <p:cNvPr id="5" name="Text 2"/>
          <p:cNvSpPr/>
          <p:nvPr/>
        </p:nvSpPr>
        <p:spPr>
          <a:xfrm>
            <a:off x="772358" y="6697742"/>
            <a:ext cx="4177903" cy="1059418"/>
          </a:xfrm>
          <a:prstGeom prst="rect">
            <a:avLst/>
          </a:prstGeom>
          <a:noFill/>
          <a:ln/>
        </p:spPr>
        <p:txBody>
          <a:bodyPr wrap="square" lIns="0" tIns="0" rIns="0" bIns="0" rtlCol="0" anchor="t"/>
          <a:lstStyle/>
          <a:p>
            <a:pPr marL="0" indent="0" algn="l">
              <a:lnSpc>
                <a:spcPts val="2750"/>
              </a:lnSpc>
              <a:buNone/>
            </a:pPr>
            <a:r>
              <a:rPr lang="en-US" sz="1700" dirty="0">
                <a:solidFill>
                  <a:srgbClr val="666666"/>
                </a:solidFill>
                <a:latin typeface="IBM Plex Sans" pitchFamily="34" charset="0"/>
                <a:ea typeface="IBM Plex Sans" pitchFamily="34" charset="-122"/>
                <a:cs typeface="IBM Plex Sans" pitchFamily="34" charset="-120"/>
              </a:rPr>
              <a:t>A tighter connection between shopping deal-hunting and daily ride-fare optimization.</a:t>
            </a:r>
            <a:endParaRPr lang="en-US" sz="1700" dirty="0"/>
          </a:p>
        </p:txBody>
      </p:sp>
      <p:pic>
        <p:nvPicPr>
          <p:cNvPr id="6" name="Image 1" descr="preencoded.png"/>
          <p:cNvPicPr>
            <a:picLocks noChangeAspect="1"/>
          </p:cNvPicPr>
          <p:nvPr/>
        </p:nvPicPr>
        <p:blipFill>
          <a:blip r:embed="rId4"/>
          <a:stretch>
            <a:fillRect/>
          </a:stretch>
        </p:blipFill>
        <p:spPr>
          <a:xfrm>
            <a:off x="5226129" y="1753076"/>
            <a:ext cx="4178022" cy="4178022"/>
          </a:xfrm>
          <a:prstGeom prst="rect">
            <a:avLst/>
          </a:prstGeom>
        </p:spPr>
      </p:pic>
      <p:sp>
        <p:nvSpPr>
          <p:cNvPr id="7" name="Text 3"/>
          <p:cNvSpPr/>
          <p:nvPr/>
        </p:nvSpPr>
        <p:spPr>
          <a:xfrm>
            <a:off x="5226129" y="6151721"/>
            <a:ext cx="3792617" cy="413742"/>
          </a:xfrm>
          <a:prstGeom prst="rect">
            <a:avLst/>
          </a:prstGeom>
          <a:noFill/>
          <a:ln/>
        </p:spPr>
        <p:txBody>
          <a:bodyPr wrap="none" lIns="0" tIns="0" rIns="0" bIns="0" rtlCol="0" anchor="t"/>
          <a:lstStyle/>
          <a:p>
            <a:pPr marL="0" indent="0" algn="l">
              <a:lnSpc>
                <a:spcPts val="3250"/>
              </a:lnSpc>
              <a:buNone/>
            </a:pPr>
            <a:r>
              <a:rPr lang="en-US" sz="2600" dirty="0">
                <a:solidFill>
                  <a:srgbClr val="666666"/>
                </a:solidFill>
                <a:latin typeface="Outfit Medium" pitchFamily="34" charset="0"/>
                <a:ea typeface="Outfit Medium" pitchFamily="34" charset="-122"/>
                <a:cs typeface="Outfit Medium" pitchFamily="34" charset="-120"/>
              </a:rPr>
              <a:t>Higher Daily Engagement</a:t>
            </a:r>
            <a:endParaRPr lang="en-US" sz="2600" dirty="0"/>
          </a:p>
        </p:txBody>
      </p:sp>
      <p:sp>
        <p:nvSpPr>
          <p:cNvPr id="8" name="Text 4"/>
          <p:cNvSpPr/>
          <p:nvPr/>
        </p:nvSpPr>
        <p:spPr>
          <a:xfrm>
            <a:off x="5226129" y="6697861"/>
            <a:ext cx="4178022" cy="1059418"/>
          </a:xfrm>
          <a:prstGeom prst="rect">
            <a:avLst/>
          </a:prstGeom>
          <a:noFill/>
          <a:ln/>
        </p:spPr>
        <p:txBody>
          <a:bodyPr wrap="square" lIns="0" tIns="0" rIns="0" bIns="0" rtlCol="0" anchor="t"/>
          <a:lstStyle/>
          <a:p>
            <a:pPr marL="0" indent="0" algn="l">
              <a:lnSpc>
                <a:spcPts val="2750"/>
              </a:lnSpc>
              <a:buNone/>
            </a:pPr>
            <a:r>
              <a:rPr lang="en-US" sz="1700" dirty="0">
                <a:solidFill>
                  <a:srgbClr val="666666"/>
                </a:solidFill>
                <a:latin typeface="IBM Plex Sans" pitchFamily="34" charset="0"/>
                <a:ea typeface="IBM Plex Sans" pitchFamily="34" charset="-122"/>
                <a:cs typeface="IBM Plex Sans" pitchFamily="34" charset="-120"/>
              </a:rPr>
              <a:t>Users checking the app multiple times daily for fare comparisons, boosting overall session count.</a:t>
            </a:r>
            <a:endParaRPr lang="en-US" sz="1700" dirty="0"/>
          </a:p>
        </p:txBody>
      </p:sp>
      <p:pic>
        <p:nvPicPr>
          <p:cNvPr id="9" name="Image 2" descr="preencoded.png"/>
          <p:cNvPicPr>
            <a:picLocks noChangeAspect="1"/>
          </p:cNvPicPr>
          <p:nvPr/>
        </p:nvPicPr>
        <p:blipFill>
          <a:blip r:embed="rId5"/>
          <a:stretch>
            <a:fillRect/>
          </a:stretch>
        </p:blipFill>
        <p:spPr>
          <a:xfrm>
            <a:off x="9680019" y="1753076"/>
            <a:ext cx="4177903" cy="4177903"/>
          </a:xfrm>
          <a:prstGeom prst="rect">
            <a:avLst/>
          </a:prstGeom>
        </p:spPr>
      </p:pic>
      <p:sp>
        <p:nvSpPr>
          <p:cNvPr id="10" name="Text 5"/>
          <p:cNvSpPr/>
          <p:nvPr/>
        </p:nvSpPr>
        <p:spPr>
          <a:xfrm>
            <a:off x="9680019" y="6151602"/>
            <a:ext cx="3310414" cy="413742"/>
          </a:xfrm>
          <a:prstGeom prst="rect">
            <a:avLst/>
          </a:prstGeom>
          <a:noFill/>
          <a:ln/>
        </p:spPr>
        <p:txBody>
          <a:bodyPr wrap="none" lIns="0" tIns="0" rIns="0" bIns="0" rtlCol="0" anchor="t"/>
          <a:lstStyle/>
          <a:p>
            <a:pPr marL="0" indent="0" algn="l">
              <a:lnSpc>
                <a:spcPts val="3250"/>
              </a:lnSpc>
              <a:buNone/>
            </a:pPr>
            <a:r>
              <a:rPr lang="en-US" sz="2600" dirty="0">
                <a:solidFill>
                  <a:srgbClr val="666666"/>
                </a:solidFill>
                <a:latin typeface="Outfit Medium" pitchFamily="34" charset="0"/>
                <a:ea typeface="Outfit Medium" pitchFamily="34" charset="-122"/>
                <a:cs typeface="Outfit Medium" pitchFamily="34" charset="-120"/>
              </a:rPr>
              <a:t>Everyday Companion</a:t>
            </a:r>
            <a:endParaRPr lang="en-US" sz="2600" dirty="0"/>
          </a:p>
        </p:txBody>
      </p:sp>
      <p:sp>
        <p:nvSpPr>
          <p:cNvPr id="11" name="Text 6"/>
          <p:cNvSpPr/>
          <p:nvPr/>
        </p:nvSpPr>
        <p:spPr>
          <a:xfrm>
            <a:off x="9680019" y="6697742"/>
            <a:ext cx="4177903" cy="1059418"/>
          </a:xfrm>
          <a:prstGeom prst="rect">
            <a:avLst/>
          </a:prstGeom>
          <a:noFill/>
          <a:ln/>
        </p:spPr>
        <p:txBody>
          <a:bodyPr wrap="square" lIns="0" tIns="0" rIns="0" bIns="0" rtlCol="0" anchor="t"/>
          <a:lstStyle/>
          <a:p>
            <a:pPr marL="0" indent="0" algn="l">
              <a:lnSpc>
                <a:spcPts val="2750"/>
              </a:lnSpc>
              <a:buNone/>
            </a:pPr>
            <a:r>
              <a:rPr lang="en-US" sz="1700" dirty="0">
                <a:solidFill>
                  <a:srgbClr val="666666"/>
                </a:solidFill>
                <a:latin typeface="IBM Plex Sans" pitchFamily="34" charset="0"/>
                <a:ea typeface="IBM Plex Sans" pitchFamily="34" charset="-122"/>
                <a:cs typeface="IBM Plex Sans" pitchFamily="34" charset="-120"/>
              </a:rPr>
              <a:t>Reinforce Buyhatke’s image as an indispensable, reliable </a:t>
            </a:r>
            <a:r>
              <a:rPr lang="en-US" sz="1700" b="1" dirty="0">
                <a:solidFill>
                  <a:srgbClr val="666666"/>
                </a:solidFill>
                <a:latin typeface="IBM Plex Sans" pitchFamily="34" charset="0"/>
                <a:ea typeface="IBM Plex Sans" pitchFamily="34" charset="-122"/>
                <a:cs typeface="IBM Plex Sans" pitchFamily="34" charset="-120"/>
              </a:rPr>
              <a:t>Everyday Savings Companion</a:t>
            </a:r>
            <a:r>
              <a:rPr lang="en-US" sz="1700" dirty="0">
                <a:solidFill>
                  <a:srgbClr val="666666"/>
                </a:solidFill>
                <a:latin typeface="IBM Plex Sans" pitchFamily="34" charset="0"/>
                <a:ea typeface="IBM Plex Sans" pitchFamily="34" charset="-122"/>
                <a:cs typeface="IBM Plex Sans" pitchFamily="34" charset="-120"/>
              </a:rPr>
              <a:t>.</a:t>
            </a:r>
            <a:endParaRPr lang="en-US" sz="1700" dirty="0"/>
          </a:p>
        </p:txBody>
      </p:sp>
      <p:sp>
        <p:nvSpPr>
          <p:cNvPr id="12" name="TextBox 11"/>
          <p:cNvSpPr txBox="1"/>
          <p:nvPr/>
        </p:nvSpPr>
        <p:spPr>
          <a:xfrm>
            <a:off x="12688967" y="7795263"/>
            <a:ext cx="1828800" cy="373262"/>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wrap="square" rtlCol="0">
            <a:spAutoFit/>
          </a:bodyPr>
          <a:lstStyle/>
          <a:p>
            <a:endParaRPr lang="en-IN" dirty="0">
              <a:solidFill>
                <a:schemeClr val="bg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93790" y="1229082"/>
            <a:ext cx="13042821" cy="1432798"/>
          </a:xfrm>
          <a:prstGeom prst="rect">
            <a:avLst/>
          </a:prstGeom>
          <a:noFill/>
          <a:ln/>
        </p:spPr>
        <p:txBody>
          <a:bodyPr wrap="square" lIns="0" tIns="0" rIns="0" bIns="0" rtlCol="0" anchor="t"/>
          <a:lstStyle/>
          <a:p>
            <a:pPr marL="0" indent="0" algn="l">
              <a:lnSpc>
                <a:spcPts val="5550"/>
              </a:lnSpc>
              <a:buNone/>
            </a:pPr>
            <a:r>
              <a:rPr lang="en-US" sz="4450" dirty="0">
                <a:solidFill>
                  <a:srgbClr val="3F6FF3"/>
                </a:solidFill>
                <a:latin typeface="Outfit Medium" pitchFamily="34" charset="0"/>
                <a:ea typeface="Outfit Medium" pitchFamily="34" charset="-122"/>
                <a:cs typeface="Outfit Medium" pitchFamily="34" charset="-120"/>
              </a:rPr>
              <a:t>Key Performance Indicators (KPIs) - 6-Month Targets </a:t>
            </a:r>
            <a:r>
              <a:rPr lang="en-US" sz="4450" dirty="0">
                <a:solidFill>
                  <a:srgbClr val="000000"/>
                </a:solidFill>
                <a:latin typeface="Outfit Medium" pitchFamily="34" charset="0"/>
                <a:ea typeface="Outfit Medium" pitchFamily="34" charset="-122"/>
                <a:cs typeface="Outfit Medium" pitchFamily="34" charset="-120"/>
              </a:rPr>
              <a:t>📈</a:t>
            </a:r>
            <a:endParaRPr lang="en-US" sz="4450" dirty="0"/>
          </a:p>
        </p:txBody>
      </p:sp>
      <p:sp>
        <p:nvSpPr>
          <p:cNvPr id="3" name="Text 1"/>
          <p:cNvSpPr/>
          <p:nvPr/>
        </p:nvSpPr>
        <p:spPr>
          <a:xfrm>
            <a:off x="793790" y="3115508"/>
            <a:ext cx="13042821" cy="362903"/>
          </a:xfrm>
          <a:prstGeom prst="rect">
            <a:avLst/>
          </a:prstGeom>
          <a:noFill/>
          <a:ln/>
        </p:spPr>
        <p:txBody>
          <a:bodyPr wrap="none" lIns="0" tIns="0" rIns="0" bIns="0" rtlCol="0" anchor="t"/>
          <a:lstStyle/>
          <a:p>
            <a:pPr marL="0" indent="0" algn="l">
              <a:lnSpc>
                <a:spcPts val="2850"/>
              </a:lnSpc>
              <a:buNone/>
            </a:pPr>
            <a:r>
              <a:rPr lang="en-US" sz="1750" dirty="0">
                <a:solidFill>
                  <a:srgbClr val="666666"/>
                </a:solidFill>
                <a:latin typeface="IBM Plex Sans" pitchFamily="34" charset="0"/>
                <a:ea typeface="IBM Plex Sans" pitchFamily="34" charset="-122"/>
                <a:cs typeface="IBM Plex Sans" pitchFamily="34" charset="-120"/>
              </a:rPr>
              <a:t>These targets focus on behavioral change—moving users from occasional shoppers to daily savers across multiple feature sets.</a:t>
            </a:r>
            <a:endParaRPr lang="en-US" sz="1750" dirty="0"/>
          </a:p>
        </p:txBody>
      </p:sp>
      <p:sp>
        <p:nvSpPr>
          <p:cNvPr id="4" name="Shape 2"/>
          <p:cNvSpPr/>
          <p:nvPr/>
        </p:nvSpPr>
        <p:spPr>
          <a:xfrm>
            <a:off x="793790" y="3733562"/>
            <a:ext cx="13042821" cy="3266837"/>
          </a:xfrm>
          <a:prstGeom prst="roundRect">
            <a:avLst>
              <a:gd name="adj" fmla="val 6249"/>
            </a:avLst>
          </a:prstGeom>
          <a:noFill/>
          <a:ln w="7620">
            <a:solidFill>
              <a:srgbClr val="000000">
                <a:alpha val="8000"/>
              </a:srgbClr>
            </a:solidFill>
            <a:prstDash val="solid"/>
          </a:ln>
        </p:spPr>
      </p:sp>
      <p:sp>
        <p:nvSpPr>
          <p:cNvPr id="5" name="Shape 3"/>
          <p:cNvSpPr/>
          <p:nvPr/>
        </p:nvSpPr>
        <p:spPr>
          <a:xfrm>
            <a:off x="801410" y="3741182"/>
            <a:ext cx="13027581" cy="650319"/>
          </a:xfrm>
          <a:prstGeom prst="rect">
            <a:avLst/>
          </a:prstGeom>
          <a:solidFill>
            <a:srgbClr val="FFFFFF">
              <a:alpha val="4000"/>
            </a:srgbClr>
          </a:solidFill>
          <a:ln/>
        </p:spPr>
      </p:sp>
      <p:sp>
        <p:nvSpPr>
          <p:cNvPr id="6" name="Text 4"/>
          <p:cNvSpPr/>
          <p:nvPr/>
        </p:nvSpPr>
        <p:spPr>
          <a:xfrm>
            <a:off x="1028224" y="3884890"/>
            <a:ext cx="6056352" cy="362903"/>
          </a:xfrm>
          <a:prstGeom prst="rect">
            <a:avLst/>
          </a:prstGeom>
          <a:noFill/>
          <a:ln/>
        </p:spPr>
        <p:txBody>
          <a:bodyPr wrap="none" lIns="0" tIns="0" rIns="0" bIns="0" rtlCol="0" anchor="t"/>
          <a:lstStyle/>
          <a:p>
            <a:pPr marL="0" indent="0" algn="l">
              <a:lnSpc>
                <a:spcPts val="2850"/>
              </a:lnSpc>
              <a:buNone/>
            </a:pPr>
            <a:r>
              <a:rPr lang="en-US" sz="1750" dirty="0">
                <a:solidFill>
                  <a:srgbClr val="666666"/>
                </a:solidFill>
                <a:latin typeface="IBM Plex Sans" pitchFamily="34" charset="0"/>
                <a:ea typeface="IBM Plex Sans" pitchFamily="34" charset="-122"/>
                <a:cs typeface="IBM Plex Sans" pitchFamily="34" charset="-120"/>
              </a:rPr>
              <a:t>Visibility – % users who view feature</a:t>
            </a:r>
            <a:endParaRPr lang="en-US" sz="1750" dirty="0"/>
          </a:p>
        </p:txBody>
      </p:sp>
      <p:sp>
        <p:nvSpPr>
          <p:cNvPr id="7" name="Text 5"/>
          <p:cNvSpPr/>
          <p:nvPr/>
        </p:nvSpPr>
        <p:spPr>
          <a:xfrm>
            <a:off x="7545824" y="3884890"/>
            <a:ext cx="6056352" cy="362903"/>
          </a:xfrm>
          <a:prstGeom prst="rect">
            <a:avLst/>
          </a:prstGeom>
          <a:noFill/>
          <a:ln/>
        </p:spPr>
        <p:txBody>
          <a:bodyPr wrap="none" lIns="0" tIns="0" rIns="0" bIns="0" rtlCol="0" anchor="t"/>
          <a:lstStyle/>
          <a:p>
            <a:pPr marL="0" indent="0" algn="l">
              <a:lnSpc>
                <a:spcPts val="2850"/>
              </a:lnSpc>
              <a:buNone/>
            </a:pPr>
            <a:r>
              <a:rPr lang="en-US" sz="1750" dirty="0">
                <a:solidFill>
                  <a:srgbClr val="666666"/>
                </a:solidFill>
                <a:latin typeface="IBM Plex Sans" pitchFamily="34" charset="0"/>
                <a:ea typeface="IBM Plex Sans" pitchFamily="34" charset="-122"/>
                <a:cs typeface="IBM Plex Sans" pitchFamily="34" charset="-120"/>
              </a:rPr>
              <a:t>Target: +60%</a:t>
            </a:r>
            <a:endParaRPr lang="en-US" sz="1750" dirty="0"/>
          </a:p>
        </p:txBody>
      </p:sp>
      <p:sp>
        <p:nvSpPr>
          <p:cNvPr id="8" name="Shape 6"/>
          <p:cNvSpPr/>
          <p:nvPr/>
        </p:nvSpPr>
        <p:spPr>
          <a:xfrm>
            <a:off x="801410" y="4391501"/>
            <a:ext cx="13027581" cy="650319"/>
          </a:xfrm>
          <a:prstGeom prst="rect">
            <a:avLst/>
          </a:prstGeom>
          <a:solidFill>
            <a:srgbClr val="000000">
              <a:alpha val="4000"/>
            </a:srgbClr>
          </a:solidFill>
          <a:ln/>
        </p:spPr>
      </p:sp>
      <p:sp>
        <p:nvSpPr>
          <p:cNvPr id="9" name="Text 7"/>
          <p:cNvSpPr/>
          <p:nvPr/>
        </p:nvSpPr>
        <p:spPr>
          <a:xfrm>
            <a:off x="1028224" y="4535210"/>
            <a:ext cx="6056352" cy="362903"/>
          </a:xfrm>
          <a:prstGeom prst="rect">
            <a:avLst/>
          </a:prstGeom>
          <a:noFill/>
          <a:ln/>
        </p:spPr>
        <p:txBody>
          <a:bodyPr wrap="none" lIns="0" tIns="0" rIns="0" bIns="0" rtlCol="0" anchor="t"/>
          <a:lstStyle/>
          <a:p>
            <a:pPr marL="0" indent="0" algn="l">
              <a:lnSpc>
                <a:spcPts val="2850"/>
              </a:lnSpc>
              <a:buNone/>
            </a:pPr>
            <a:r>
              <a:rPr lang="en-US" sz="1750" dirty="0">
                <a:solidFill>
                  <a:srgbClr val="666666"/>
                </a:solidFill>
                <a:latin typeface="IBM Plex Sans" pitchFamily="34" charset="0"/>
                <a:ea typeface="IBM Plex Sans" pitchFamily="34" charset="-122"/>
                <a:cs typeface="IBM Plex Sans" pitchFamily="34" charset="-120"/>
              </a:rPr>
              <a:t>Engagement – Daily sessions in feature</a:t>
            </a:r>
            <a:endParaRPr lang="en-US" sz="1750" dirty="0"/>
          </a:p>
        </p:txBody>
      </p:sp>
      <p:sp>
        <p:nvSpPr>
          <p:cNvPr id="10" name="Text 8"/>
          <p:cNvSpPr/>
          <p:nvPr/>
        </p:nvSpPr>
        <p:spPr>
          <a:xfrm>
            <a:off x="7545824" y="4535210"/>
            <a:ext cx="6056352" cy="362903"/>
          </a:xfrm>
          <a:prstGeom prst="rect">
            <a:avLst/>
          </a:prstGeom>
          <a:noFill/>
          <a:ln/>
        </p:spPr>
        <p:txBody>
          <a:bodyPr wrap="none" lIns="0" tIns="0" rIns="0" bIns="0" rtlCol="0" anchor="t"/>
          <a:lstStyle/>
          <a:p>
            <a:pPr marL="0" indent="0" algn="l">
              <a:lnSpc>
                <a:spcPts val="2850"/>
              </a:lnSpc>
              <a:buNone/>
            </a:pPr>
            <a:r>
              <a:rPr lang="en-US" sz="1750" dirty="0">
                <a:solidFill>
                  <a:srgbClr val="666666"/>
                </a:solidFill>
                <a:latin typeface="IBM Plex Sans" pitchFamily="34" charset="0"/>
                <a:ea typeface="IBM Plex Sans" pitchFamily="34" charset="-122"/>
                <a:cs typeface="IBM Plex Sans" pitchFamily="34" charset="-120"/>
              </a:rPr>
              <a:t>Target: +40%</a:t>
            </a:r>
            <a:endParaRPr lang="en-US" sz="1750" dirty="0"/>
          </a:p>
        </p:txBody>
      </p:sp>
      <p:sp>
        <p:nvSpPr>
          <p:cNvPr id="11" name="Shape 9"/>
          <p:cNvSpPr/>
          <p:nvPr/>
        </p:nvSpPr>
        <p:spPr>
          <a:xfrm>
            <a:off x="801410" y="5041821"/>
            <a:ext cx="13027581" cy="650319"/>
          </a:xfrm>
          <a:prstGeom prst="rect">
            <a:avLst/>
          </a:prstGeom>
          <a:solidFill>
            <a:srgbClr val="FFFFFF">
              <a:alpha val="4000"/>
            </a:srgbClr>
          </a:solidFill>
          <a:ln/>
        </p:spPr>
      </p:sp>
      <p:sp>
        <p:nvSpPr>
          <p:cNvPr id="12" name="Text 10"/>
          <p:cNvSpPr/>
          <p:nvPr/>
        </p:nvSpPr>
        <p:spPr>
          <a:xfrm>
            <a:off x="1028224" y="5185529"/>
            <a:ext cx="6056352" cy="362903"/>
          </a:xfrm>
          <a:prstGeom prst="rect">
            <a:avLst/>
          </a:prstGeom>
          <a:noFill/>
          <a:ln/>
        </p:spPr>
        <p:txBody>
          <a:bodyPr wrap="none" lIns="0" tIns="0" rIns="0" bIns="0" rtlCol="0" anchor="t"/>
          <a:lstStyle/>
          <a:p>
            <a:pPr marL="0" indent="0" algn="l">
              <a:lnSpc>
                <a:spcPts val="2850"/>
              </a:lnSpc>
              <a:buNone/>
            </a:pPr>
            <a:r>
              <a:rPr lang="en-US" sz="1750" dirty="0">
                <a:solidFill>
                  <a:srgbClr val="666666"/>
                </a:solidFill>
                <a:latin typeface="IBM Plex Sans" pitchFamily="34" charset="0"/>
                <a:ea typeface="IBM Plex Sans" pitchFamily="34" charset="-122"/>
                <a:cs typeface="IBM Plex Sans" pitchFamily="34" charset="-120"/>
              </a:rPr>
              <a:t>Retention – Weekly repeat users</a:t>
            </a:r>
            <a:endParaRPr lang="en-US" sz="1750" dirty="0"/>
          </a:p>
        </p:txBody>
      </p:sp>
      <p:sp>
        <p:nvSpPr>
          <p:cNvPr id="13" name="Text 11"/>
          <p:cNvSpPr/>
          <p:nvPr/>
        </p:nvSpPr>
        <p:spPr>
          <a:xfrm>
            <a:off x="7545824" y="5185529"/>
            <a:ext cx="6056352" cy="362903"/>
          </a:xfrm>
          <a:prstGeom prst="rect">
            <a:avLst/>
          </a:prstGeom>
          <a:noFill/>
          <a:ln/>
        </p:spPr>
        <p:txBody>
          <a:bodyPr wrap="none" lIns="0" tIns="0" rIns="0" bIns="0" rtlCol="0" anchor="t"/>
          <a:lstStyle/>
          <a:p>
            <a:pPr marL="0" indent="0" algn="l">
              <a:lnSpc>
                <a:spcPts val="2850"/>
              </a:lnSpc>
              <a:buNone/>
            </a:pPr>
            <a:r>
              <a:rPr lang="en-US" sz="1750" dirty="0">
                <a:solidFill>
                  <a:srgbClr val="666666"/>
                </a:solidFill>
                <a:latin typeface="IBM Plex Sans" pitchFamily="34" charset="0"/>
                <a:ea typeface="IBM Plex Sans" pitchFamily="34" charset="-122"/>
                <a:cs typeface="IBM Plex Sans" pitchFamily="34" charset="-120"/>
              </a:rPr>
              <a:t>Target: +25%</a:t>
            </a:r>
            <a:endParaRPr lang="en-US" sz="1750" dirty="0"/>
          </a:p>
        </p:txBody>
      </p:sp>
      <p:sp>
        <p:nvSpPr>
          <p:cNvPr id="14" name="Shape 12"/>
          <p:cNvSpPr/>
          <p:nvPr/>
        </p:nvSpPr>
        <p:spPr>
          <a:xfrm>
            <a:off x="801410" y="5692140"/>
            <a:ext cx="13027581" cy="650319"/>
          </a:xfrm>
          <a:prstGeom prst="rect">
            <a:avLst/>
          </a:prstGeom>
          <a:solidFill>
            <a:srgbClr val="000000">
              <a:alpha val="4000"/>
            </a:srgbClr>
          </a:solidFill>
          <a:ln/>
        </p:spPr>
      </p:sp>
      <p:sp>
        <p:nvSpPr>
          <p:cNvPr id="15" name="Text 13"/>
          <p:cNvSpPr/>
          <p:nvPr/>
        </p:nvSpPr>
        <p:spPr>
          <a:xfrm>
            <a:off x="1028224" y="5835848"/>
            <a:ext cx="6056352" cy="362903"/>
          </a:xfrm>
          <a:prstGeom prst="rect">
            <a:avLst/>
          </a:prstGeom>
          <a:noFill/>
          <a:ln/>
        </p:spPr>
        <p:txBody>
          <a:bodyPr wrap="none" lIns="0" tIns="0" rIns="0" bIns="0" rtlCol="0" anchor="t"/>
          <a:lstStyle/>
          <a:p>
            <a:pPr marL="0" indent="0" algn="l">
              <a:lnSpc>
                <a:spcPts val="2850"/>
              </a:lnSpc>
              <a:buNone/>
            </a:pPr>
            <a:r>
              <a:rPr lang="en-US" sz="1750" dirty="0">
                <a:solidFill>
                  <a:srgbClr val="666666"/>
                </a:solidFill>
                <a:latin typeface="IBM Plex Sans" pitchFamily="34" charset="0"/>
                <a:ea typeface="IBM Plex Sans" pitchFamily="34" charset="-122"/>
                <a:cs typeface="IBM Plex Sans" pitchFamily="34" charset="-120"/>
              </a:rPr>
              <a:t>Cross-feature usage (deals + cabs)</a:t>
            </a:r>
            <a:endParaRPr lang="en-US" sz="1750" dirty="0"/>
          </a:p>
        </p:txBody>
      </p:sp>
      <p:sp>
        <p:nvSpPr>
          <p:cNvPr id="16" name="Text 14"/>
          <p:cNvSpPr/>
          <p:nvPr/>
        </p:nvSpPr>
        <p:spPr>
          <a:xfrm>
            <a:off x="7545824" y="5835848"/>
            <a:ext cx="6056352" cy="362903"/>
          </a:xfrm>
          <a:prstGeom prst="rect">
            <a:avLst/>
          </a:prstGeom>
          <a:noFill/>
          <a:ln/>
        </p:spPr>
        <p:txBody>
          <a:bodyPr wrap="none" lIns="0" tIns="0" rIns="0" bIns="0" rtlCol="0" anchor="t"/>
          <a:lstStyle/>
          <a:p>
            <a:pPr marL="0" indent="0" algn="l">
              <a:lnSpc>
                <a:spcPts val="2850"/>
              </a:lnSpc>
              <a:buNone/>
            </a:pPr>
            <a:r>
              <a:rPr lang="en-US" sz="1750" dirty="0">
                <a:solidFill>
                  <a:srgbClr val="666666"/>
                </a:solidFill>
                <a:latin typeface="IBM Plex Sans" pitchFamily="34" charset="0"/>
                <a:ea typeface="IBM Plex Sans" pitchFamily="34" charset="-122"/>
                <a:cs typeface="IBM Plex Sans" pitchFamily="34" charset="-120"/>
              </a:rPr>
              <a:t>Target: +35%</a:t>
            </a:r>
            <a:endParaRPr lang="en-US" sz="1750" dirty="0"/>
          </a:p>
        </p:txBody>
      </p:sp>
      <p:sp>
        <p:nvSpPr>
          <p:cNvPr id="17" name="Shape 15"/>
          <p:cNvSpPr/>
          <p:nvPr/>
        </p:nvSpPr>
        <p:spPr>
          <a:xfrm>
            <a:off x="801410" y="6342459"/>
            <a:ext cx="13027581" cy="650319"/>
          </a:xfrm>
          <a:prstGeom prst="rect">
            <a:avLst/>
          </a:prstGeom>
          <a:solidFill>
            <a:srgbClr val="FFFFFF">
              <a:alpha val="4000"/>
            </a:srgbClr>
          </a:solidFill>
          <a:ln/>
        </p:spPr>
      </p:sp>
      <p:sp>
        <p:nvSpPr>
          <p:cNvPr id="18" name="Text 16"/>
          <p:cNvSpPr/>
          <p:nvPr/>
        </p:nvSpPr>
        <p:spPr>
          <a:xfrm>
            <a:off x="1028224" y="6486168"/>
            <a:ext cx="6056352" cy="362903"/>
          </a:xfrm>
          <a:prstGeom prst="rect">
            <a:avLst/>
          </a:prstGeom>
          <a:noFill/>
          <a:ln/>
        </p:spPr>
        <p:txBody>
          <a:bodyPr wrap="none" lIns="0" tIns="0" rIns="0" bIns="0" rtlCol="0" anchor="t"/>
          <a:lstStyle/>
          <a:p>
            <a:pPr marL="0" indent="0" algn="l">
              <a:lnSpc>
                <a:spcPts val="2850"/>
              </a:lnSpc>
              <a:buNone/>
            </a:pPr>
            <a:r>
              <a:rPr lang="en-US" sz="1750" dirty="0">
                <a:solidFill>
                  <a:srgbClr val="666666"/>
                </a:solidFill>
                <a:latin typeface="IBM Plex Sans" pitchFamily="34" charset="0"/>
                <a:ea typeface="IBM Plex Sans" pitchFamily="34" charset="-122"/>
                <a:cs typeface="IBM Plex Sans" pitchFamily="34" charset="-120"/>
              </a:rPr>
              <a:t>“Synergy Score” – users using 2+ features</a:t>
            </a:r>
            <a:endParaRPr lang="en-US" sz="1750" dirty="0"/>
          </a:p>
        </p:txBody>
      </p:sp>
      <p:sp>
        <p:nvSpPr>
          <p:cNvPr id="19" name="Text 17"/>
          <p:cNvSpPr/>
          <p:nvPr/>
        </p:nvSpPr>
        <p:spPr>
          <a:xfrm>
            <a:off x="7545824" y="6486168"/>
            <a:ext cx="6056352" cy="362903"/>
          </a:xfrm>
          <a:prstGeom prst="rect">
            <a:avLst/>
          </a:prstGeom>
          <a:noFill/>
          <a:ln/>
        </p:spPr>
        <p:txBody>
          <a:bodyPr wrap="none" lIns="0" tIns="0" rIns="0" bIns="0" rtlCol="0" anchor="t"/>
          <a:lstStyle/>
          <a:p>
            <a:pPr marL="0" indent="0" algn="l">
              <a:lnSpc>
                <a:spcPts val="2850"/>
              </a:lnSpc>
              <a:buNone/>
            </a:pPr>
            <a:r>
              <a:rPr lang="en-US" sz="1750" dirty="0">
                <a:solidFill>
                  <a:srgbClr val="666666"/>
                </a:solidFill>
                <a:latin typeface="IBM Plex Sans" pitchFamily="34" charset="0"/>
                <a:ea typeface="IBM Plex Sans" pitchFamily="34" charset="-122"/>
                <a:cs typeface="IBM Plex Sans" pitchFamily="34" charset="-120"/>
              </a:rPr>
              <a:t>Target: +30%</a:t>
            </a:r>
            <a:endParaRPr lang="en-US" sz="1750" dirty="0"/>
          </a:p>
        </p:txBody>
      </p:sp>
      <p:sp>
        <p:nvSpPr>
          <p:cNvPr id="20" name="TextBox 19"/>
          <p:cNvSpPr txBox="1"/>
          <p:nvPr/>
        </p:nvSpPr>
        <p:spPr>
          <a:xfrm>
            <a:off x="12688967" y="7795263"/>
            <a:ext cx="1828800" cy="373262"/>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wrap="square" rtlCol="0">
            <a:spAutoFit/>
          </a:bodyPr>
          <a:lstStyle/>
          <a:p>
            <a:endParaRPr lang="en-IN" dirty="0">
              <a:solidFill>
                <a:schemeClr val="bg1"/>
              </a:solidFill>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TotalTime>
  <Words>890</Words>
  <Application>Microsoft Office PowerPoint</Application>
  <PresentationFormat>Custom</PresentationFormat>
  <Paragraphs>96</Paragraphs>
  <Slides>10</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Outfit Medium</vt:lpstr>
      <vt:lpstr>IBM Plex Sans</vt:lpstr>
      <vt:lpstr>Calibri</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Karthik joshi</dc:creator>
  <cp:lastModifiedBy>Microsoft account</cp:lastModifiedBy>
  <cp:revision>2</cp:revision>
  <dcterms:created xsi:type="dcterms:W3CDTF">2025-10-28T11:53:18Z</dcterms:created>
  <dcterms:modified xsi:type="dcterms:W3CDTF">2025-10-29T07:20:30Z</dcterms:modified>
</cp:coreProperties>
</file>